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33CCFF"/>
    <a:srgbClr val="00CCFF"/>
    <a:srgbClr val="0099FF"/>
    <a:srgbClr val="CC0000"/>
    <a:srgbClr val="498598"/>
    <a:srgbClr val="6EAABA"/>
    <a:srgbClr val="447982"/>
    <a:srgbClr val="3470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59" d="100"/>
          <a:sy n="59" d="100"/>
        </p:scale>
        <p:origin x="102"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08543E-4C45-46B3-8083-D2C40F6319F3}"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D8CA8-5BB8-4267-A950-7C54B1B0EDAB}" type="slidenum">
              <a:rPr lang="en-US" smtClean="0"/>
              <a:t>‹#›</a:t>
            </a:fld>
            <a:endParaRPr lang="en-US"/>
          </a:p>
        </p:txBody>
      </p:sp>
    </p:spTree>
    <p:extLst>
      <p:ext uri="{BB962C8B-B14F-4D97-AF65-F5344CB8AC3E}">
        <p14:creationId xmlns:p14="http://schemas.microsoft.com/office/powerpoint/2010/main" val="926569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08543E-4C45-46B3-8083-D2C40F6319F3}"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D8CA8-5BB8-4267-A950-7C54B1B0EDAB}" type="slidenum">
              <a:rPr lang="en-US" smtClean="0"/>
              <a:t>‹#›</a:t>
            </a:fld>
            <a:endParaRPr lang="en-US"/>
          </a:p>
        </p:txBody>
      </p:sp>
    </p:spTree>
    <p:extLst>
      <p:ext uri="{BB962C8B-B14F-4D97-AF65-F5344CB8AC3E}">
        <p14:creationId xmlns:p14="http://schemas.microsoft.com/office/powerpoint/2010/main" val="1471862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08543E-4C45-46B3-8083-D2C40F6319F3}"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D8CA8-5BB8-4267-A950-7C54B1B0EDAB}" type="slidenum">
              <a:rPr lang="en-US" smtClean="0"/>
              <a:t>‹#›</a:t>
            </a:fld>
            <a:endParaRPr lang="en-US"/>
          </a:p>
        </p:txBody>
      </p:sp>
    </p:spTree>
    <p:extLst>
      <p:ext uri="{BB962C8B-B14F-4D97-AF65-F5344CB8AC3E}">
        <p14:creationId xmlns:p14="http://schemas.microsoft.com/office/powerpoint/2010/main" val="931771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08543E-4C45-46B3-8083-D2C40F6319F3}"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D8CA8-5BB8-4267-A950-7C54B1B0EDAB}" type="slidenum">
              <a:rPr lang="en-US" smtClean="0"/>
              <a:t>‹#›</a:t>
            </a:fld>
            <a:endParaRPr lang="en-US"/>
          </a:p>
        </p:txBody>
      </p:sp>
    </p:spTree>
    <p:extLst>
      <p:ext uri="{BB962C8B-B14F-4D97-AF65-F5344CB8AC3E}">
        <p14:creationId xmlns:p14="http://schemas.microsoft.com/office/powerpoint/2010/main" val="1873287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08543E-4C45-46B3-8083-D2C40F6319F3}"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D8CA8-5BB8-4267-A950-7C54B1B0EDAB}" type="slidenum">
              <a:rPr lang="en-US" smtClean="0"/>
              <a:t>‹#›</a:t>
            </a:fld>
            <a:endParaRPr lang="en-US"/>
          </a:p>
        </p:txBody>
      </p:sp>
    </p:spTree>
    <p:extLst>
      <p:ext uri="{BB962C8B-B14F-4D97-AF65-F5344CB8AC3E}">
        <p14:creationId xmlns:p14="http://schemas.microsoft.com/office/powerpoint/2010/main" val="2042270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08543E-4C45-46B3-8083-D2C40F6319F3}" type="datetimeFigureOut">
              <a:rPr lang="en-US" smtClean="0"/>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8D8CA8-5BB8-4267-A950-7C54B1B0EDAB}" type="slidenum">
              <a:rPr lang="en-US" smtClean="0"/>
              <a:t>‹#›</a:t>
            </a:fld>
            <a:endParaRPr lang="en-US"/>
          </a:p>
        </p:txBody>
      </p:sp>
    </p:spTree>
    <p:extLst>
      <p:ext uri="{BB962C8B-B14F-4D97-AF65-F5344CB8AC3E}">
        <p14:creationId xmlns:p14="http://schemas.microsoft.com/office/powerpoint/2010/main" val="78634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08543E-4C45-46B3-8083-D2C40F6319F3}" type="datetimeFigureOut">
              <a:rPr lang="en-US" smtClean="0"/>
              <a:t>9/19/2017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8D8CA8-5BB8-4267-A950-7C54B1B0EDAB}" type="slidenum">
              <a:rPr lang="en-US" smtClean="0"/>
              <a:t>‹#›</a:t>
            </a:fld>
            <a:endParaRPr lang="en-US"/>
          </a:p>
        </p:txBody>
      </p:sp>
    </p:spTree>
    <p:extLst>
      <p:ext uri="{BB962C8B-B14F-4D97-AF65-F5344CB8AC3E}">
        <p14:creationId xmlns:p14="http://schemas.microsoft.com/office/powerpoint/2010/main" val="1562947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08543E-4C45-46B3-8083-D2C40F6319F3}" type="datetimeFigureOut">
              <a:rPr lang="en-US" smtClean="0"/>
              <a:t>9/19/2017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8D8CA8-5BB8-4267-A950-7C54B1B0EDAB}" type="slidenum">
              <a:rPr lang="en-US" smtClean="0"/>
              <a:t>‹#›</a:t>
            </a:fld>
            <a:endParaRPr lang="en-US"/>
          </a:p>
        </p:txBody>
      </p:sp>
    </p:spTree>
    <p:extLst>
      <p:ext uri="{BB962C8B-B14F-4D97-AF65-F5344CB8AC3E}">
        <p14:creationId xmlns:p14="http://schemas.microsoft.com/office/powerpoint/2010/main" val="4195646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08543E-4C45-46B3-8083-D2C40F6319F3}" type="datetimeFigureOut">
              <a:rPr lang="en-US" smtClean="0"/>
              <a:t>9/19/2017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8D8CA8-5BB8-4267-A950-7C54B1B0EDAB}" type="slidenum">
              <a:rPr lang="en-US" smtClean="0"/>
              <a:t>‹#›</a:t>
            </a:fld>
            <a:endParaRPr lang="en-US"/>
          </a:p>
        </p:txBody>
      </p:sp>
    </p:spTree>
    <p:extLst>
      <p:ext uri="{BB962C8B-B14F-4D97-AF65-F5344CB8AC3E}">
        <p14:creationId xmlns:p14="http://schemas.microsoft.com/office/powerpoint/2010/main" val="4078305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08543E-4C45-46B3-8083-D2C40F6319F3}" type="datetimeFigureOut">
              <a:rPr lang="en-US" smtClean="0"/>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8D8CA8-5BB8-4267-A950-7C54B1B0EDAB}" type="slidenum">
              <a:rPr lang="en-US" smtClean="0"/>
              <a:t>‹#›</a:t>
            </a:fld>
            <a:endParaRPr lang="en-US"/>
          </a:p>
        </p:txBody>
      </p:sp>
    </p:spTree>
    <p:extLst>
      <p:ext uri="{BB962C8B-B14F-4D97-AF65-F5344CB8AC3E}">
        <p14:creationId xmlns:p14="http://schemas.microsoft.com/office/powerpoint/2010/main" val="2671579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08543E-4C45-46B3-8083-D2C40F6319F3}" type="datetimeFigureOut">
              <a:rPr lang="en-US" smtClean="0"/>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8D8CA8-5BB8-4267-A950-7C54B1B0EDAB}" type="slidenum">
              <a:rPr lang="en-US" smtClean="0"/>
              <a:t>‹#›</a:t>
            </a:fld>
            <a:endParaRPr lang="en-US"/>
          </a:p>
        </p:txBody>
      </p:sp>
    </p:spTree>
    <p:extLst>
      <p:ext uri="{BB962C8B-B14F-4D97-AF65-F5344CB8AC3E}">
        <p14:creationId xmlns:p14="http://schemas.microsoft.com/office/powerpoint/2010/main" val="3094897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08543E-4C45-46B3-8083-D2C40F6319F3}" type="datetimeFigureOut">
              <a:rPr lang="en-US" smtClean="0"/>
              <a:t>9/19/2017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8D8CA8-5BB8-4267-A950-7C54B1B0EDAB}" type="slidenum">
              <a:rPr lang="en-US" smtClean="0"/>
              <a:t>‹#›</a:t>
            </a:fld>
            <a:endParaRPr lang="en-US"/>
          </a:p>
        </p:txBody>
      </p:sp>
    </p:spTree>
    <p:extLst>
      <p:ext uri="{BB962C8B-B14F-4D97-AF65-F5344CB8AC3E}">
        <p14:creationId xmlns:p14="http://schemas.microsoft.com/office/powerpoint/2010/main" val="3854919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1342" y="0"/>
            <a:ext cx="9144000" cy="2387600"/>
          </a:xfrm>
        </p:spPr>
        <p:txBody>
          <a:bodyPr>
            <a:normAutofit/>
          </a:bodyPr>
          <a:lstStyle/>
          <a:p>
            <a:r>
              <a:rPr lang="en-US" sz="13800" i="1" dirty="0" smtClean="0">
                <a:solidFill>
                  <a:srgbClr val="66CCFF"/>
                </a:solidFill>
                <a:latin typeface="Matura MT Script Capitals" panose="03020802060602070202" pitchFamily="66" charset="0"/>
              </a:rPr>
              <a:t>Suspense</a:t>
            </a:r>
            <a:endParaRPr lang="en-US" sz="13800" i="1" dirty="0">
              <a:solidFill>
                <a:srgbClr val="66CCFF"/>
              </a:solidFill>
              <a:latin typeface="Matura MT Script Capitals" panose="03020802060602070202" pitchFamily="66" charset="0"/>
            </a:endParaRPr>
          </a:p>
        </p:txBody>
      </p:sp>
      <p:sp>
        <p:nvSpPr>
          <p:cNvPr id="3" name="Subtitle 2"/>
          <p:cNvSpPr>
            <a:spLocks noGrp="1"/>
          </p:cNvSpPr>
          <p:nvPr>
            <p:ph type="subTitle" idx="1"/>
          </p:nvPr>
        </p:nvSpPr>
        <p:spPr>
          <a:xfrm>
            <a:off x="1491342" y="2825861"/>
            <a:ext cx="9144000" cy="1655762"/>
          </a:xfrm>
        </p:spPr>
        <p:txBody>
          <a:bodyPr>
            <a:noAutofit/>
          </a:bodyPr>
          <a:lstStyle/>
          <a:p>
            <a:r>
              <a:rPr lang="en-US" sz="5400" i="1" dirty="0" smtClean="0">
                <a:solidFill>
                  <a:schemeClr val="bg1">
                    <a:lumMod val="75000"/>
                  </a:schemeClr>
                </a:solidFill>
                <a:latin typeface="Blackadder ITC" panose="04020505051007020D02" pitchFamily="82" charset="0"/>
                <a:cs typeface="DilleniaUPC" panose="02020603050405020304" pitchFamily="18" charset="-34"/>
              </a:rPr>
              <a:t>There is no terror in the bang, only in the anticipation of it.  </a:t>
            </a:r>
          </a:p>
          <a:p>
            <a:pPr algn="r"/>
            <a:r>
              <a:rPr lang="en-US" sz="5400" i="1" dirty="0" smtClean="0">
                <a:solidFill>
                  <a:schemeClr val="bg1">
                    <a:lumMod val="75000"/>
                  </a:schemeClr>
                </a:solidFill>
                <a:latin typeface="Blackadder ITC" panose="04020505051007020D02" pitchFamily="82" charset="0"/>
                <a:cs typeface="DilleniaUPC" panose="02020603050405020304" pitchFamily="18" charset="-34"/>
              </a:rPr>
              <a:t>-Alfred Hitchcock</a:t>
            </a:r>
            <a:endParaRPr lang="en-US" sz="5400" i="1" dirty="0">
              <a:solidFill>
                <a:schemeClr val="bg1">
                  <a:lumMod val="75000"/>
                </a:schemeClr>
              </a:solidFill>
              <a:latin typeface="Blackadder ITC" panose="04020505051007020D02" pitchFamily="82" charset="0"/>
              <a:cs typeface="DilleniaUPC" panose="02020603050405020304" pitchFamily="18" charset="-34"/>
            </a:endParaRPr>
          </a:p>
        </p:txBody>
      </p:sp>
      <p:pic>
        <p:nvPicPr>
          <p:cNvPr id="1026" name="Picture 2" descr="Related image"/>
          <p:cNvPicPr>
            <a:picLocks noChangeAspect="1" noChangeArrowheads="1"/>
          </p:cNvPicPr>
          <p:nvPr/>
        </p:nvPicPr>
        <p:blipFill rotWithShape="1">
          <a:blip r:embed="rId2">
            <a:extLst>
              <a:ext uri="{28A0092B-C50C-407E-A947-70E740481C1C}">
                <a14:useLocalDpi xmlns:a14="http://schemas.microsoft.com/office/drawing/2010/main" val="0"/>
              </a:ext>
            </a:extLst>
          </a:blip>
          <a:srcRect r="2948"/>
          <a:stretch/>
        </p:blipFill>
        <p:spPr bwMode="auto">
          <a:xfrm>
            <a:off x="1099457" y="3996642"/>
            <a:ext cx="2766032" cy="28613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15016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191985" y="0"/>
            <a:ext cx="9731829" cy="6858000"/>
          </a:xfrm>
        </p:spPr>
        <p:txBody>
          <a:bodyPr>
            <a:noAutofit/>
          </a:bodyPr>
          <a:lstStyle/>
          <a:p>
            <a:pPr algn="l">
              <a:lnSpc>
                <a:spcPct val="100000"/>
              </a:lnSpc>
              <a:spcBef>
                <a:spcPts val="0"/>
              </a:spcBef>
            </a:pPr>
            <a:r>
              <a:rPr lang="en-US" sz="4400" i="1" u="sng" dirty="0" smtClean="0">
                <a:solidFill>
                  <a:srgbClr val="66CCFF"/>
                </a:solidFill>
                <a:latin typeface="David" panose="020E0502060401010101" pitchFamily="34" charset="-79"/>
                <a:cs typeface="David" panose="020E0502060401010101" pitchFamily="34" charset="-79"/>
              </a:rPr>
              <a:t>Suspense:</a:t>
            </a:r>
            <a:r>
              <a:rPr lang="en-US" sz="4400" i="1" dirty="0" smtClean="0">
                <a:solidFill>
                  <a:srgbClr val="66CCFF"/>
                </a:solidFill>
                <a:latin typeface="David" panose="020E0502060401010101" pitchFamily="34" charset="-79"/>
                <a:cs typeface="David" panose="020E0502060401010101" pitchFamily="34" charset="-79"/>
              </a:rPr>
              <a:t> </a:t>
            </a:r>
            <a:r>
              <a:rPr lang="en-US" sz="4400" i="1" dirty="0" smtClean="0">
                <a:solidFill>
                  <a:schemeClr val="bg1">
                    <a:lumMod val="75000"/>
                  </a:schemeClr>
                </a:solidFill>
                <a:latin typeface="David" panose="020E0502060401010101" pitchFamily="34" charset="-79"/>
                <a:cs typeface="David" panose="020E0502060401010101" pitchFamily="34" charset="-79"/>
              </a:rPr>
              <a:t>the uncertainty or anxiety a reader feels about what will happen next in a story</a:t>
            </a:r>
          </a:p>
          <a:p>
            <a:pPr marL="571500" indent="-571500" algn="l">
              <a:lnSpc>
                <a:spcPct val="100000"/>
              </a:lnSpc>
              <a:spcBef>
                <a:spcPts val="1200"/>
              </a:spcBef>
              <a:buFont typeface="Arial" panose="020B0604020202020204" pitchFamily="34" charset="0"/>
              <a:buChar char="•"/>
            </a:pPr>
            <a:r>
              <a:rPr lang="en-US" sz="3600" i="1" dirty="0">
                <a:solidFill>
                  <a:schemeClr val="bg1">
                    <a:lumMod val="75000"/>
                  </a:schemeClr>
                </a:solidFill>
                <a:latin typeface="David" panose="020E0502060401010101" pitchFamily="34" charset="-79"/>
                <a:ea typeface="ＭＳ Ｐゴシック" pitchFamily="34" charset="-128"/>
                <a:cs typeface="David" panose="020E0502060401010101" pitchFamily="34" charset="-79"/>
              </a:rPr>
              <a:t>there must be an unknown; a suspicion, a mystery, a danger we expect</a:t>
            </a:r>
          </a:p>
          <a:p>
            <a:pPr marL="571500" indent="-571500" algn="l">
              <a:lnSpc>
                <a:spcPct val="100000"/>
              </a:lnSpc>
              <a:spcBef>
                <a:spcPts val="1200"/>
              </a:spcBef>
              <a:buFont typeface="Arial" panose="020B0604020202020204" pitchFamily="34" charset="0"/>
              <a:buChar char="•"/>
            </a:pPr>
            <a:r>
              <a:rPr lang="en-US" sz="3600" i="1" dirty="0" smtClean="0">
                <a:solidFill>
                  <a:schemeClr val="bg1">
                    <a:lumMod val="75000"/>
                  </a:schemeClr>
                </a:solidFill>
                <a:latin typeface="David" panose="020E0502060401010101" pitchFamily="34" charset="-79"/>
                <a:cs typeface="David" panose="020E0502060401010101" pitchFamily="34" charset="-79"/>
              </a:rPr>
              <a:t>The </a:t>
            </a:r>
            <a:r>
              <a:rPr lang="en-US" sz="3600" i="1" dirty="0">
                <a:solidFill>
                  <a:schemeClr val="bg1">
                    <a:lumMod val="75000"/>
                  </a:schemeClr>
                </a:solidFill>
                <a:latin typeface="David" panose="020E0502060401010101" pitchFamily="34" charset="-79"/>
                <a:cs typeface="David" panose="020E0502060401010101" pitchFamily="34" charset="-79"/>
              </a:rPr>
              <a:t>word suspense is related to the word suspended.  When a story keeps us in suspense, we feel almost as if we were suspended in midair.  We may even hold our breath without realizing it as we read on eagerly to find out how the story ends</a:t>
            </a:r>
            <a:r>
              <a:rPr lang="en-US" sz="3600" i="1" dirty="0" smtClean="0">
                <a:solidFill>
                  <a:schemeClr val="bg1">
                    <a:lumMod val="75000"/>
                  </a:schemeClr>
                </a:solidFill>
                <a:latin typeface="David" panose="020E0502060401010101" pitchFamily="34" charset="-79"/>
                <a:cs typeface="David" panose="020E0502060401010101" pitchFamily="34" charset="-79"/>
              </a:rPr>
              <a:t>.</a:t>
            </a:r>
            <a:endParaRPr lang="en-US" sz="3600" i="1" dirty="0">
              <a:solidFill>
                <a:schemeClr val="bg1">
                  <a:lumMod val="75000"/>
                </a:schemeClr>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187180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175657" y="266954"/>
            <a:ext cx="9715500" cy="6297132"/>
          </a:xfrm>
        </p:spPr>
        <p:txBody>
          <a:bodyPr>
            <a:normAutofit fontScale="92500" lnSpcReduction="20000"/>
          </a:bodyPr>
          <a:lstStyle/>
          <a:p>
            <a:r>
              <a:rPr lang="en-US" sz="4800" b="1" i="1" dirty="0" smtClean="0">
                <a:solidFill>
                  <a:schemeClr val="bg1">
                    <a:lumMod val="75000"/>
                  </a:schemeClr>
                </a:solidFill>
                <a:latin typeface="David" panose="020E0502060401010101" pitchFamily="34" charset="-79"/>
                <a:cs typeface="David" panose="020E0502060401010101" pitchFamily="34" charset="-79"/>
              </a:rPr>
              <a:t>Suspense is built with</a:t>
            </a:r>
            <a:r>
              <a:rPr lang="en-US" sz="4800" b="1" i="1" dirty="0">
                <a:solidFill>
                  <a:schemeClr val="bg1">
                    <a:lumMod val="75000"/>
                  </a:schemeClr>
                </a:solidFill>
                <a:latin typeface="David" panose="020E0502060401010101" pitchFamily="34" charset="-79"/>
                <a:cs typeface="David" panose="020E0502060401010101" pitchFamily="34" charset="-79"/>
              </a:rPr>
              <a:t> </a:t>
            </a:r>
            <a:r>
              <a:rPr lang="en-US" sz="4800" b="1" i="1" dirty="0" smtClean="0">
                <a:solidFill>
                  <a:schemeClr val="bg1">
                    <a:lumMod val="75000"/>
                  </a:schemeClr>
                </a:solidFill>
                <a:latin typeface="David" panose="020E0502060401010101" pitchFamily="34" charset="-79"/>
                <a:cs typeface="David" panose="020E0502060401010101" pitchFamily="34" charset="-79"/>
              </a:rPr>
              <a:t>details, innuendo, setting, actions</a:t>
            </a:r>
          </a:p>
          <a:p>
            <a:pPr algn="l"/>
            <a:endParaRPr lang="en-US" sz="2000" i="1" dirty="0" smtClean="0">
              <a:solidFill>
                <a:schemeClr val="bg1">
                  <a:lumMod val="75000"/>
                </a:schemeClr>
              </a:solidFill>
              <a:latin typeface="David" panose="020E0502060401010101" pitchFamily="34" charset="-79"/>
              <a:cs typeface="David" panose="020E0502060401010101" pitchFamily="34" charset="-79"/>
            </a:endParaRPr>
          </a:p>
          <a:p>
            <a:pPr algn="l"/>
            <a:endParaRPr lang="en-US" sz="2000" i="1" dirty="0" smtClean="0">
              <a:solidFill>
                <a:schemeClr val="bg1">
                  <a:lumMod val="75000"/>
                </a:schemeClr>
              </a:solidFill>
              <a:latin typeface="David" panose="020E0502060401010101" pitchFamily="34" charset="-79"/>
              <a:cs typeface="David" panose="020E0502060401010101" pitchFamily="34" charset="-79"/>
            </a:endParaRPr>
          </a:p>
          <a:p>
            <a:pPr algn="l"/>
            <a:r>
              <a:rPr lang="en-US" sz="3800" b="1" i="1" dirty="0" smtClean="0">
                <a:solidFill>
                  <a:schemeClr val="bg1">
                    <a:lumMod val="75000"/>
                  </a:schemeClr>
                </a:solidFill>
                <a:latin typeface="David" panose="020E0502060401010101" pitchFamily="34" charset="-79"/>
                <a:cs typeface="David" panose="020E0502060401010101" pitchFamily="34" charset="-79"/>
              </a:rPr>
              <a:t>And can be deepened through:</a:t>
            </a:r>
          </a:p>
          <a:p>
            <a:pPr marL="571500" indent="-571500" algn="l">
              <a:buFont typeface="Arial" panose="020B0604020202020204" pitchFamily="34" charset="0"/>
              <a:buChar char="•"/>
            </a:pPr>
            <a:r>
              <a:rPr lang="en-US" sz="3800" b="1" i="1" dirty="0" smtClean="0">
                <a:solidFill>
                  <a:schemeClr val="bg1">
                    <a:lumMod val="75000"/>
                  </a:schemeClr>
                </a:solidFill>
                <a:latin typeface="David" panose="020E0502060401010101" pitchFamily="34" charset="-79"/>
                <a:cs typeface="David" panose="020E0502060401010101" pitchFamily="34" charset="-79"/>
              </a:rPr>
              <a:t>dreams: </a:t>
            </a:r>
            <a:r>
              <a:rPr lang="en-US" sz="3800" i="1" dirty="0" smtClean="0">
                <a:solidFill>
                  <a:schemeClr val="bg1">
                    <a:lumMod val="75000"/>
                  </a:schemeClr>
                </a:solidFill>
                <a:latin typeface="David" panose="020E0502060401010101" pitchFamily="34" charset="-79"/>
                <a:cs typeface="David" panose="020E0502060401010101" pitchFamily="34" charset="-79"/>
              </a:rPr>
              <a:t>what can happen, nightmares of the character’s fears, flashbacks of a haunted past</a:t>
            </a:r>
          </a:p>
          <a:p>
            <a:pPr marL="571500" indent="-571500" algn="l">
              <a:buFont typeface="Arial" panose="020B0604020202020204" pitchFamily="34" charset="0"/>
              <a:buChar char="•"/>
            </a:pPr>
            <a:r>
              <a:rPr lang="en-US" sz="3800" b="1" i="1" dirty="0" smtClean="0">
                <a:solidFill>
                  <a:schemeClr val="bg1">
                    <a:lumMod val="75000"/>
                  </a:schemeClr>
                </a:solidFill>
                <a:latin typeface="David" panose="020E0502060401010101" pitchFamily="34" charset="-79"/>
                <a:cs typeface="David" panose="020E0502060401010101" pitchFamily="34" charset="-79"/>
              </a:rPr>
              <a:t>clues: </a:t>
            </a:r>
            <a:r>
              <a:rPr lang="en-US" sz="3800" i="1" dirty="0" smtClean="0">
                <a:solidFill>
                  <a:schemeClr val="bg1">
                    <a:lumMod val="75000"/>
                  </a:schemeClr>
                </a:solidFill>
                <a:latin typeface="David" panose="020E0502060401010101" pitchFamily="34" charset="-79"/>
                <a:cs typeface="David" panose="020E0502060401010101" pitchFamily="34" charset="-79"/>
              </a:rPr>
              <a:t>letters, journals, pictures, evidence, items, etc.</a:t>
            </a:r>
          </a:p>
          <a:p>
            <a:pPr marL="571500" indent="-571500" algn="l">
              <a:buFont typeface="Arial" panose="020B0604020202020204" pitchFamily="34" charset="0"/>
              <a:buChar char="•"/>
            </a:pPr>
            <a:r>
              <a:rPr lang="en-US" sz="3800" b="1" i="1" dirty="0" smtClean="0">
                <a:solidFill>
                  <a:schemeClr val="bg1">
                    <a:lumMod val="75000"/>
                  </a:schemeClr>
                </a:solidFill>
                <a:latin typeface="David" panose="020E0502060401010101" pitchFamily="34" charset="-79"/>
                <a:cs typeface="David" panose="020E0502060401010101" pitchFamily="34" charset="-79"/>
              </a:rPr>
              <a:t>time &amp; weather: </a:t>
            </a:r>
            <a:r>
              <a:rPr lang="en-US" sz="3800" i="1" dirty="0" smtClean="0">
                <a:solidFill>
                  <a:schemeClr val="bg1">
                    <a:lumMod val="75000"/>
                  </a:schemeClr>
                </a:solidFill>
                <a:latin typeface="David" panose="020E0502060401010101" pitchFamily="34" charset="-79"/>
                <a:cs typeface="David" panose="020E0502060401010101" pitchFamily="34" charset="-79"/>
              </a:rPr>
              <a:t>night, thunderstorms, blizzards, cold</a:t>
            </a:r>
          </a:p>
          <a:p>
            <a:pPr marL="571500" indent="-571500" algn="l">
              <a:buFont typeface="Arial" panose="020B0604020202020204" pitchFamily="34" charset="0"/>
              <a:buChar char="•"/>
            </a:pPr>
            <a:r>
              <a:rPr lang="en-US" sz="3800" b="1" i="1" dirty="0" smtClean="0">
                <a:solidFill>
                  <a:schemeClr val="bg1">
                    <a:lumMod val="75000"/>
                  </a:schemeClr>
                </a:solidFill>
                <a:latin typeface="David" panose="020E0502060401010101" pitchFamily="34" charset="-79"/>
                <a:cs typeface="David" panose="020E0502060401010101" pitchFamily="34" charset="-79"/>
              </a:rPr>
              <a:t>senses: </a:t>
            </a:r>
            <a:r>
              <a:rPr lang="en-US" sz="3800" i="1" dirty="0" smtClean="0">
                <a:solidFill>
                  <a:schemeClr val="bg1">
                    <a:lumMod val="75000"/>
                  </a:schemeClr>
                </a:solidFill>
                <a:latin typeface="David" panose="020E0502060401010101" pitchFamily="34" charset="-79"/>
                <a:cs typeface="David" panose="020E0502060401010101" pitchFamily="34" charset="-79"/>
              </a:rPr>
              <a:t>smell of blood, taste of fear, sound of scraping, dark or vivid colors, etc.</a:t>
            </a:r>
          </a:p>
          <a:p>
            <a:pPr marL="571500" indent="-571500" algn="l">
              <a:buFont typeface="Arial" panose="020B0604020202020204" pitchFamily="34" charset="0"/>
              <a:buChar char="•"/>
            </a:pPr>
            <a:r>
              <a:rPr lang="en-US" sz="3800" b="1" i="1" dirty="0" smtClean="0">
                <a:solidFill>
                  <a:schemeClr val="bg1">
                    <a:lumMod val="75000"/>
                  </a:schemeClr>
                </a:solidFill>
                <a:latin typeface="David" panose="020E0502060401010101" pitchFamily="34" charset="-79"/>
                <a:cs typeface="David" panose="020E0502060401010101" pitchFamily="34" charset="-79"/>
              </a:rPr>
              <a:t>villain: </a:t>
            </a:r>
            <a:r>
              <a:rPr lang="en-US" sz="3800" i="1" dirty="0" smtClean="0">
                <a:solidFill>
                  <a:schemeClr val="bg1">
                    <a:lumMod val="75000"/>
                  </a:schemeClr>
                </a:solidFill>
                <a:latin typeface="David" panose="020E0502060401010101" pitchFamily="34" charset="-79"/>
                <a:cs typeface="David" panose="020E0502060401010101" pitchFamily="34" charset="-79"/>
              </a:rPr>
              <a:t>background, greed, jealousy, insanity, etc. </a:t>
            </a:r>
          </a:p>
          <a:p>
            <a:pPr algn="l"/>
            <a:endParaRPr lang="en-US" sz="4800" i="1" dirty="0" smtClean="0">
              <a:solidFill>
                <a:schemeClr val="bg1">
                  <a:lumMod val="75000"/>
                </a:schemeClr>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409237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159329" y="130629"/>
            <a:ext cx="9829800" cy="6727371"/>
          </a:xfrm>
        </p:spPr>
        <p:txBody>
          <a:bodyPr>
            <a:normAutofit/>
          </a:bodyPr>
          <a:lstStyle/>
          <a:p>
            <a:pPr>
              <a:spcBef>
                <a:spcPts val="0"/>
              </a:spcBef>
              <a:spcAft>
                <a:spcPts val="1200"/>
              </a:spcAft>
            </a:pPr>
            <a:r>
              <a:rPr lang="en-US" sz="4400" b="1" i="1" dirty="0" smtClean="0">
                <a:solidFill>
                  <a:srgbClr val="66CCFF"/>
                </a:solidFill>
                <a:latin typeface="David" panose="020E0502060401010101" pitchFamily="34" charset="-79"/>
                <a:cs typeface="David" panose="020E0502060401010101" pitchFamily="34" charset="-79"/>
              </a:rPr>
              <a:t>Four Main Elements of Suspense</a:t>
            </a:r>
          </a:p>
          <a:p>
            <a:pPr algn="l"/>
            <a:r>
              <a:rPr lang="en-US" sz="3600" b="1" i="1" dirty="0" smtClean="0">
                <a:solidFill>
                  <a:srgbClr val="66CCFF"/>
                </a:solidFill>
                <a:latin typeface="David" panose="020E0502060401010101" pitchFamily="34" charset="-79"/>
                <a:cs typeface="David" panose="020E0502060401010101" pitchFamily="34" charset="-79"/>
              </a:rPr>
              <a:t>Foreshadowing</a:t>
            </a:r>
          </a:p>
          <a:p>
            <a:pPr algn="l"/>
            <a:r>
              <a:rPr lang="en-US" sz="3600" i="1" dirty="0" smtClean="0">
                <a:solidFill>
                  <a:schemeClr val="bg1">
                    <a:lumMod val="75000"/>
                  </a:schemeClr>
                </a:solidFill>
                <a:latin typeface="David" panose="020E0502060401010101" pitchFamily="34" charset="-79"/>
                <a:cs typeface="David" panose="020E0502060401010101" pitchFamily="34" charset="-79"/>
              </a:rPr>
              <a:t>the writer may give clues, sometimes even false clues, that hint at what will happen later in the story</a:t>
            </a:r>
          </a:p>
          <a:p>
            <a:pPr algn="l"/>
            <a:r>
              <a:rPr lang="en-US" sz="3600" i="1" dirty="0">
                <a:solidFill>
                  <a:schemeClr val="bg1">
                    <a:lumMod val="75000"/>
                  </a:schemeClr>
                </a:solidFill>
                <a:latin typeface="David" panose="020E0502060401010101" pitchFamily="34" charset="-79"/>
                <a:cs typeface="David" panose="020E0502060401010101" pitchFamily="34" charset="-79"/>
              </a:rPr>
              <a:t> </a:t>
            </a:r>
            <a:r>
              <a:rPr lang="en-US" sz="3600" i="1" dirty="0" smtClean="0">
                <a:solidFill>
                  <a:schemeClr val="bg1">
                    <a:lumMod val="75000"/>
                  </a:schemeClr>
                </a:solidFill>
                <a:latin typeface="David" panose="020E0502060401010101" pitchFamily="34" charset="-79"/>
                <a:cs typeface="David" panose="020E0502060401010101" pitchFamily="34" charset="-79"/>
              </a:rPr>
              <a:t>   </a:t>
            </a:r>
            <a:r>
              <a:rPr lang="en-US" sz="3300" i="1" u="sng" dirty="0" smtClean="0">
                <a:solidFill>
                  <a:schemeClr val="bg1">
                    <a:lumMod val="75000"/>
                  </a:schemeClr>
                </a:solidFill>
                <a:latin typeface="David" panose="020E0502060401010101" pitchFamily="34" charset="-79"/>
                <a:cs typeface="David" panose="020E0502060401010101" pitchFamily="34" charset="-79"/>
              </a:rPr>
              <a:t>Examples:</a:t>
            </a:r>
            <a:r>
              <a:rPr lang="en-US" sz="3300" i="1" dirty="0" smtClean="0">
                <a:solidFill>
                  <a:schemeClr val="bg1">
                    <a:lumMod val="75000"/>
                  </a:schemeClr>
                </a:solidFill>
                <a:latin typeface="David" panose="020E0502060401010101" pitchFamily="34" charset="-79"/>
                <a:cs typeface="David" panose="020E0502060401010101" pitchFamily="34" charset="-79"/>
              </a:rPr>
              <a:t> </a:t>
            </a:r>
          </a:p>
          <a:p>
            <a:pPr marL="1028700" lvl="1" indent="-571500" algn="l">
              <a:buFont typeface="Arial" panose="020B0604020202020204" pitchFamily="34" charset="0"/>
              <a:buChar char="•"/>
            </a:pPr>
            <a:r>
              <a:rPr lang="en-US" sz="3300" i="1" dirty="0" smtClean="0">
                <a:solidFill>
                  <a:schemeClr val="bg1">
                    <a:lumMod val="75000"/>
                  </a:schemeClr>
                </a:solidFill>
                <a:latin typeface="David" panose="020E0502060401010101" pitchFamily="34" charset="-79"/>
                <a:cs typeface="David" panose="020E0502060401010101" pitchFamily="34" charset="-79"/>
              </a:rPr>
              <a:t>a gun found in a drawer may hint at violence later</a:t>
            </a:r>
          </a:p>
          <a:p>
            <a:pPr marL="1028700" lvl="1" indent="-571500" algn="l">
              <a:buFont typeface="Arial" panose="020B0604020202020204" pitchFamily="34" charset="0"/>
              <a:buChar char="•"/>
            </a:pPr>
            <a:r>
              <a:rPr lang="en-US" sz="3300" i="1" dirty="0" smtClean="0">
                <a:solidFill>
                  <a:schemeClr val="bg1">
                    <a:lumMod val="75000"/>
                  </a:schemeClr>
                </a:solidFill>
                <a:latin typeface="David" panose="020E0502060401010101" pitchFamily="34" charset="-79"/>
                <a:cs typeface="David" panose="020E0502060401010101" pitchFamily="34" charset="-79"/>
              </a:rPr>
              <a:t>As dark clouds rolled in, a brisk wind raised bumps all over my skin.  </a:t>
            </a:r>
            <a:endParaRPr lang="en-US" sz="3300" i="1" dirty="0">
              <a:solidFill>
                <a:schemeClr val="bg1">
                  <a:lumMod val="75000"/>
                </a:schemeClr>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831458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240971" y="130628"/>
            <a:ext cx="9748157" cy="6727371"/>
          </a:xfrm>
        </p:spPr>
        <p:txBody>
          <a:bodyPr>
            <a:normAutofit fontScale="77500" lnSpcReduction="20000"/>
          </a:bodyPr>
          <a:lstStyle/>
          <a:p>
            <a:pPr>
              <a:spcBef>
                <a:spcPts val="0"/>
              </a:spcBef>
              <a:spcAft>
                <a:spcPts val="1200"/>
              </a:spcAft>
            </a:pPr>
            <a:r>
              <a:rPr lang="en-US" sz="5700" b="1" i="1" dirty="0" smtClean="0">
                <a:solidFill>
                  <a:srgbClr val="66CCFF"/>
                </a:solidFill>
                <a:latin typeface="David" panose="020E0502060401010101" pitchFamily="34" charset="-79"/>
                <a:cs typeface="David" panose="020E0502060401010101" pitchFamily="34" charset="-79"/>
              </a:rPr>
              <a:t>Four Main Elements of Suspense</a:t>
            </a:r>
          </a:p>
          <a:p>
            <a:pPr algn="l"/>
            <a:r>
              <a:rPr lang="en-US" sz="4700" b="1" i="1" u="sng" dirty="0" smtClean="0">
                <a:solidFill>
                  <a:srgbClr val="66CCFF"/>
                </a:solidFill>
                <a:latin typeface="David" panose="020E0502060401010101" pitchFamily="34" charset="-79"/>
                <a:cs typeface="David" panose="020E0502060401010101" pitchFamily="34" charset="-79"/>
              </a:rPr>
              <a:t>Mystery</a:t>
            </a:r>
          </a:p>
          <a:p>
            <a:pPr algn="l"/>
            <a:r>
              <a:rPr lang="en-US" sz="4700" i="1" dirty="0" smtClean="0">
                <a:solidFill>
                  <a:schemeClr val="bg1">
                    <a:lumMod val="75000"/>
                  </a:schemeClr>
                </a:solidFill>
                <a:latin typeface="David" panose="020E0502060401010101" pitchFamily="34" charset="-79"/>
                <a:cs typeface="David" panose="020E0502060401010101" pitchFamily="34" charset="-79"/>
              </a:rPr>
              <a:t>The author withholds information (Who is the murder?  How was the crime committed?) or includes something difficult or impossible to explain.</a:t>
            </a:r>
          </a:p>
          <a:p>
            <a:pPr algn="l"/>
            <a:r>
              <a:rPr lang="en-US" sz="4200" i="1" dirty="0" smtClean="0">
                <a:solidFill>
                  <a:schemeClr val="bg1">
                    <a:lumMod val="75000"/>
                  </a:schemeClr>
                </a:solidFill>
                <a:latin typeface="David" panose="020E0502060401010101" pitchFamily="34" charset="-79"/>
                <a:cs typeface="David" panose="020E0502060401010101" pitchFamily="34" charset="-79"/>
              </a:rPr>
              <a:t>	Any Unusual or mysterious circumstance can 	create suspense.</a:t>
            </a:r>
          </a:p>
          <a:p>
            <a:pPr algn="l"/>
            <a:endParaRPr lang="en-US" sz="1100" i="1" dirty="0" smtClean="0">
              <a:solidFill>
                <a:schemeClr val="bg1">
                  <a:lumMod val="75000"/>
                </a:schemeClr>
              </a:solidFill>
              <a:latin typeface="David" panose="020E0502060401010101" pitchFamily="34" charset="-79"/>
              <a:cs typeface="David" panose="020E0502060401010101" pitchFamily="34" charset="-79"/>
            </a:endParaRPr>
          </a:p>
          <a:p>
            <a:pPr algn="l"/>
            <a:r>
              <a:rPr lang="en-US" sz="4200" i="1" dirty="0" smtClean="0">
                <a:solidFill>
                  <a:schemeClr val="bg1">
                    <a:lumMod val="75000"/>
                  </a:schemeClr>
                </a:solidFill>
                <a:latin typeface="David" panose="020E0502060401010101" pitchFamily="34" charset="-79"/>
                <a:cs typeface="David" panose="020E0502060401010101" pitchFamily="34" charset="-79"/>
              </a:rPr>
              <a:t>     </a:t>
            </a:r>
            <a:r>
              <a:rPr lang="en-US" sz="4200" i="1" u="sng" dirty="0" smtClean="0">
                <a:solidFill>
                  <a:schemeClr val="bg1">
                    <a:lumMod val="75000"/>
                  </a:schemeClr>
                </a:solidFill>
                <a:latin typeface="David" panose="020E0502060401010101" pitchFamily="34" charset="-79"/>
                <a:cs typeface="David" panose="020E0502060401010101" pitchFamily="34" charset="-79"/>
              </a:rPr>
              <a:t>Examples:</a:t>
            </a:r>
            <a:r>
              <a:rPr lang="en-US" sz="4200" i="1" dirty="0" smtClean="0">
                <a:solidFill>
                  <a:schemeClr val="bg1">
                    <a:lumMod val="75000"/>
                  </a:schemeClr>
                </a:solidFill>
                <a:latin typeface="David" panose="020E0502060401010101" pitchFamily="34" charset="-79"/>
                <a:cs typeface="David" panose="020E0502060401010101" pitchFamily="34" charset="-79"/>
              </a:rPr>
              <a:t> </a:t>
            </a:r>
          </a:p>
          <a:p>
            <a:pPr marL="1028700" lvl="1" indent="-571500" algn="l">
              <a:buFont typeface="Arial" panose="020B0604020202020204" pitchFamily="34" charset="0"/>
              <a:buChar char="•"/>
            </a:pPr>
            <a:r>
              <a:rPr lang="en-US" sz="4200" i="1" dirty="0" smtClean="0">
                <a:solidFill>
                  <a:schemeClr val="bg1">
                    <a:lumMod val="75000"/>
                  </a:schemeClr>
                </a:solidFill>
                <a:latin typeface="David" panose="020E0502060401010101" pitchFamily="34" charset="-79"/>
                <a:cs typeface="David" panose="020E0502060401010101" pitchFamily="34" charset="-79"/>
              </a:rPr>
              <a:t>The main character may get a cryptic letter from an unknown sender</a:t>
            </a:r>
          </a:p>
          <a:p>
            <a:pPr marL="1028700" lvl="1" indent="-571500" algn="l">
              <a:buFont typeface="Arial" panose="020B0604020202020204" pitchFamily="34" charset="0"/>
              <a:buChar char="•"/>
            </a:pPr>
            <a:r>
              <a:rPr lang="en-US" sz="4200" i="1" dirty="0" smtClean="0">
                <a:solidFill>
                  <a:schemeClr val="bg1">
                    <a:lumMod val="75000"/>
                  </a:schemeClr>
                </a:solidFill>
                <a:latin typeface="David" panose="020E0502060401010101" pitchFamily="34" charset="-79"/>
                <a:cs typeface="David" panose="020E0502060401010101" pitchFamily="34" charset="-79"/>
              </a:rPr>
              <a:t>Suddenly a scream pierced the night.  I leapt to my feet.  I stood totally motionless.  All was silent…and then it came again, only this time closer to us.  </a:t>
            </a:r>
            <a:endParaRPr lang="en-US" sz="4200" i="1" dirty="0">
              <a:solidFill>
                <a:schemeClr val="bg1">
                  <a:lumMod val="75000"/>
                </a:schemeClr>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9498456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175657" y="146957"/>
            <a:ext cx="9797143" cy="6711043"/>
          </a:xfrm>
        </p:spPr>
        <p:txBody>
          <a:bodyPr>
            <a:normAutofit fontScale="92500" lnSpcReduction="10000"/>
          </a:bodyPr>
          <a:lstStyle/>
          <a:p>
            <a:pPr>
              <a:spcBef>
                <a:spcPts val="0"/>
              </a:spcBef>
              <a:spcAft>
                <a:spcPts val="1200"/>
              </a:spcAft>
            </a:pPr>
            <a:r>
              <a:rPr lang="en-US" sz="4800" b="1" i="1" dirty="0" smtClean="0">
                <a:solidFill>
                  <a:srgbClr val="66CCFF"/>
                </a:solidFill>
                <a:latin typeface="David" panose="020E0502060401010101" pitchFamily="34" charset="-79"/>
                <a:cs typeface="David" panose="020E0502060401010101" pitchFamily="34" charset="-79"/>
              </a:rPr>
              <a:t>Four Main Elements of Suspense</a:t>
            </a:r>
          </a:p>
          <a:p>
            <a:pPr algn="l"/>
            <a:r>
              <a:rPr lang="en-US" sz="3900" b="1" i="1" u="sng" dirty="0" smtClean="0">
                <a:solidFill>
                  <a:srgbClr val="66CCFF"/>
                </a:solidFill>
                <a:latin typeface="David" panose="020E0502060401010101" pitchFamily="34" charset="-79"/>
                <a:cs typeface="David" panose="020E0502060401010101" pitchFamily="34" charset="-79"/>
              </a:rPr>
              <a:t>Dilemma</a:t>
            </a:r>
          </a:p>
          <a:p>
            <a:pPr algn="l"/>
            <a:r>
              <a:rPr lang="en-US" sz="3900" i="1" dirty="0" smtClean="0">
                <a:solidFill>
                  <a:schemeClr val="bg1">
                    <a:lumMod val="75000"/>
                  </a:schemeClr>
                </a:solidFill>
                <a:latin typeface="David" panose="020E0502060401010101" pitchFamily="34" charset="-79"/>
                <a:cs typeface="David" panose="020E0502060401010101" pitchFamily="34" charset="-79"/>
              </a:rPr>
              <a:t>A character, especially one we care about, is in great peril or must choose between two dangerous courses of action</a:t>
            </a:r>
          </a:p>
          <a:p>
            <a:pPr algn="l"/>
            <a:r>
              <a:rPr lang="en-US" sz="3600" i="1" dirty="0" smtClean="0">
                <a:solidFill>
                  <a:schemeClr val="bg1">
                    <a:lumMod val="75000"/>
                  </a:schemeClr>
                </a:solidFill>
                <a:latin typeface="David" panose="020E0502060401010101" pitchFamily="34" charset="-79"/>
                <a:cs typeface="David" panose="020E0502060401010101" pitchFamily="34" charset="-79"/>
              </a:rPr>
              <a:t>	What will the character choose?  Will he/she 	succeed?</a:t>
            </a:r>
            <a:endParaRPr lang="en-US" sz="4800" i="1" dirty="0" smtClean="0">
              <a:solidFill>
                <a:schemeClr val="bg1">
                  <a:lumMod val="75000"/>
                </a:schemeClr>
              </a:solidFill>
              <a:latin typeface="David" panose="020E0502060401010101" pitchFamily="34" charset="-79"/>
              <a:cs typeface="David" panose="020E0502060401010101" pitchFamily="34" charset="-79"/>
            </a:endParaRPr>
          </a:p>
          <a:p>
            <a:pPr algn="l"/>
            <a:r>
              <a:rPr lang="en-US" sz="3600" i="1" dirty="0" smtClean="0">
                <a:solidFill>
                  <a:schemeClr val="bg1">
                    <a:lumMod val="75000"/>
                  </a:schemeClr>
                </a:solidFill>
                <a:latin typeface="David" panose="020E0502060401010101" pitchFamily="34" charset="-79"/>
                <a:cs typeface="David" panose="020E0502060401010101" pitchFamily="34" charset="-79"/>
              </a:rPr>
              <a:t>      </a:t>
            </a:r>
            <a:r>
              <a:rPr lang="en-US" sz="3600" i="1" u="sng" dirty="0" smtClean="0">
                <a:solidFill>
                  <a:schemeClr val="bg1">
                    <a:lumMod val="75000"/>
                  </a:schemeClr>
                </a:solidFill>
                <a:latin typeface="David" panose="020E0502060401010101" pitchFamily="34" charset="-79"/>
                <a:cs typeface="David" panose="020E0502060401010101" pitchFamily="34" charset="-79"/>
              </a:rPr>
              <a:t>Examples:</a:t>
            </a:r>
            <a:r>
              <a:rPr lang="en-US" sz="3600" i="1" dirty="0" smtClean="0">
                <a:solidFill>
                  <a:schemeClr val="bg1">
                    <a:lumMod val="75000"/>
                  </a:schemeClr>
                </a:solidFill>
                <a:latin typeface="David" panose="020E0502060401010101" pitchFamily="34" charset="-79"/>
                <a:cs typeface="David" panose="020E0502060401010101" pitchFamily="34" charset="-79"/>
              </a:rPr>
              <a:t> </a:t>
            </a:r>
          </a:p>
          <a:p>
            <a:pPr marL="1028700" lvl="1" indent="-571500" algn="l">
              <a:buFont typeface="Arial" panose="020B0604020202020204" pitchFamily="34" charset="0"/>
              <a:buChar char="•"/>
            </a:pPr>
            <a:r>
              <a:rPr lang="en-US" sz="3600" i="1" dirty="0" smtClean="0">
                <a:solidFill>
                  <a:schemeClr val="bg1">
                    <a:lumMod val="75000"/>
                  </a:schemeClr>
                </a:solidFill>
                <a:latin typeface="David" panose="020E0502060401010101" pitchFamily="34" charset="-79"/>
                <a:cs typeface="David" panose="020E0502060401010101" pitchFamily="34" charset="-79"/>
              </a:rPr>
              <a:t>The main character may have to choose whether or not to follow a suspicious character down a dark stairway.</a:t>
            </a:r>
          </a:p>
          <a:p>
            <a:pPr marL="1028700" lvl="1" indent="-571500" algn="l">
              <a:buFont typeface="Arial" panose="020B0604020202020204" pitchFamily="34" charset="0"/>
              <a:buChar char="•"/>
            </a:pPr>
            <a:r>
              <a:rPr lang="en-US" sz="3600" i="1" dirty="0" smtClean="0">
                <a:solidFill>
                  <a:schemeClr val="bg1">
                    <a:lumMod val="75000"/>
                  </a:schemeClr>
                </a:solidFill>
                <a:latin typeface="David" panose="020E0502060401010101" pitchFamily="34" charset="-79"/>
                <a:cs typeface="David" panose="020E0502060401010101" pitchFamily="34" charset="-79"/>
              </a:rPr>
              <a:t>In the </a:t>
            </a:r>
            <a:r>
              <a:rPr lang="en-US" sz="3600" i="1" u="sng" dirty="0" smtClean="0">
                <a:solidFill>
                  <a:schemeClr val="bg1">
                    <a:lumMod val="75000"/>
                  </a:schemeClr>
                </a:solidFill>
                <a:latin typeface="David" panose="020E0502060401010101" pitchFamily="34" charset="-79"/>
                <a:cs typeface="David" panose="020E0502060401010101" pitchFamily="34" charset="-79"/>
              </a:rPr>
              <a:t>Hunger Games</a:t>
            </a:r>
            <a:r>
              <a:rPr lang="en-US" sz="3600" i="1" dirty="0" smtClean="0">
                <a:solidFill>
                  <a:schemeClr val="bg1">
                    <a:lumMod val="75000"/>
                  </a:schemeClr>
                </a:solidFill>
                <a:latin typeface="David" panose="020E0502060401010101" pitchFamily="34" charset="-79"/>
                <a:cs typeface="David" panose="020E0502060401010101" pitchFamily="34" charset="-79"/>
              </a:rPr>
              <a:t>, Katniss has to decide between killing </a:t>
            </a:r>
            <a:r>
              <a:rPr lang="en-US" sz="3600" i="1" dirty="0" err="1" smtClean="0">
                <a:solidFill>
                  <a:schemeClr val="bg1">
                    <a:lumMod val="75000"/>
                  </a:schemeClr>
                </a:solidFill>
                <a:latin typeface="David" panose="020E0502060401010101" pitchFamily="34" charset="-79"/>
                <a:cs typeface="David" panose="020E0502060401010101" pitchFamily="34" charset="-79"/>
              </a:rPr>
              <a:t>Peeta</a:t>
            </a:r>
            <a:r>
              <a:rPr lang="en-US" sz="3600" i="1" dirty="0" smtClean="0">
                <a:solidFill>
                  <a:schemeClr val="bg1">
                    <a:lumMod val="75000"/>
                  </a:schemeClr>
                </a:solidFill>
                <a:latin typeface="David" panose="020E0502060401010101" pitchFamily="34" charset="-79"/>
                <a:cs typeface="David" panose="020E0502060401010101" pitchFamily="34" charset="-79"/>
              </a:rPr>
              <a:t> or herself</a:t>
            </a:r>
          </a:p>
        </p:txBody>
      </p:sp>
    </p:spTree>
    <p:extLst>
      <p:ext uri="{BB962C8B-B14F-4D97-AF65-F5344CB8AC3E}">
        <p14:creationId xmlns:p14="http://schemas.microsoft.com/office/powerpoint/2010/main" val="3439672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175657" y="228600"/>
            <a:ext cx="9780814" cy="6629399"/>
          </a:xfrm>
        </p:spPr>
        <p:txBody>
          <a:bodyPr>
            <a:normAutofit lnSpcReduction="10000"/>
          </a:bodyPr>
          <a:lstStyle/>
          <a:p>
            <a:pPr>
              <a:spcBef>
                <a:spcPts val="0"/>
              </a:spcBef>
              <a:spcAft>
                <a:spcPts val="1200"/>
              </a:spcAft>
            </a:pPr>
            <a:r>
              <a:rPr lang="en-US" sz="4400" b="1" i="1" dirty="0" smtClean="0">
                <a:solidFill>
                  <a:srgbClr val="66CCFF"/>
                </a:solidFill>
                <a:latin typeface="David" panose="020E0502060401010101" pitchFamily="34" charset="-79"/>
                <a:cs typeface="David" panose="020E0502060401010101" pitchFamily="34" charset="-79"/>
              </a:rPr>
              <a:t>Four Main Elements of Suspense</a:t>
            </a:r>
          </a:p>
          <a:p>
            <a:pPr algn="l"/>
            <a:r>
              <a:rPr lang="en-US" sz="3600" b="1" i="1" u="sng" dirty="0" smtClean="0">
                <a:solidFill>
                  <a:srgbClr val="66CCFF"/>
                </a:solidFill>
                <a:latin typeface="David" panose="020E0502060401010101" pitchFamily="34" charset="-79"/>
                <a:cs typeface="David" panose="020E0502060401010101" pitchFamily="34" charset="-79"/>
              </a:rPr>
              <a:t>Reversal</a:t>
            </a:r>
          </a:p>
          <a:p>
            <a:pPr algn="l"/>
            <a:r>
              <a:rPr lang="en-US" sz="3600" i="1" dirty="0" smtClean="0">
                <a:solidFill>
                  <a:schemeClr val="bg1">
                    <a:lumMod val="75000"/>
                  </a:schemeClr>
                </a:solidFill>
                <a:latin typeface="David" panose="020E0502060401010101" pitchFamily="34" charset="-79"/>
                <a:cs typeface="David" panose="020E0502060401010101" pitchFamily="34" charset="-79"/>
              </a:rPr>
              <a:t>The situation suddenly changes from good to bad or vice-versa; a sudden shift in plot direction</a:t>
            </a:r>
          </a:p>
          <a:p>
            <a:pPr algn="l"/>
            <a:r>
              <a:rPr lang="en-US" sz="3600" i="1" dirty="0" smtClean="0">
                <a:solidFill>
                  <a:schemeClr val="bg1">
                    <a:lumMod val="75000"/>
                  </a:schemeClr>
                </a:solidFill>
                <a:latin typeface="David" panose="020E0502060401010101" pitchFamily="34" charset="-79"/>
                <a:cs typeface="David" panose="020E0502060401010101" pitchFamily="34" charset="-79"/>
              </a:rPr>
              <a:t>	</a:t>
            </a:r>
            <a:r>
              <a:rPr lang="en-US" sz="3300" i="1" dirty="0" smtClean="0">
                <a:solidFill>
                  <a:schemeClr val="bg1">
                    <a:lumMod val="75000"/>
                  </a:schemeClr>
                </a:solidFill>
                <a:latin typeface="David" panose="020E0502060401010101" pitchFamily="34" charset="-79"/>
                <a:cs typeface="David" panose="020E0502060401010101" pitchFamily="34" charset="-79"/>
              </a:rPr>
              <a:t>An unexpected change that leaves the 	reader wondering what will happen next</a:t>
            </a:r>
          </a:p>
          <a:p>
            <a:pPr algn="l"/>
            <a:r>
              <a:rPr lang="en-US" sz="3300" i="1" dirty="0" smtClean="0">
                <a:solidFill>
                  <a:schemeClr val="bg1">
                    <a:lumMod val="75000"/>
                  </a:schemeClr>
                </a:solidFill>
                <a:latin typeface="David" panose="020E0502060401010101" pitchFamily="34" charset="-79"/>
                <a:cs typeface="David" panose="020E0502060401010101" pitchFamily="34" charset="-79"/>
              </a:rPr>
              <a:t>      </a:t>
            </a:r>
            <a:r>
              <a:rPr lang="en-US" sz="3300" i="1" u="sng" dirty="0" smtClean="0">
                <a:solidFill>
                  <a:schemeClr val="bg1">
                    <a:lumMod val="75000"/>
                  </a:schemeClr>
                </a:solidFill>
                <a:latin typeface="David" panose="020E0502060401010101" pitchFamily="34" charset="-79"/>
                <a:cs typeface="David" panose="020E0502060401010101" pitchFamily="34" charset="-79"/>
              </a:rPr>
              <a:t>Examples:</a:t>
            </a:r>
            <a:r>
              <a:rPr lang="en-US" sz="3300" i="1" dirty="0" smtClean="0">
                <a:solidFill>
                  <a:schemeClr val="bg1">
                    <a:lumMod val="75000"/>
                  </a:schemeClr>
                </a:solidFill>
                <a:latin typeface="David" panose="020E0502060401010101" pitchFamily="34" charset="-79"/>
                <a:cs typeface="David" panose="020E0502060401010101" pitchFamily="34" charset="-79"/>
              </a:rPr>
              <a:t> </a:t>
            </a:r>
          </a:p>
          <a:p>
            <a:pPr marL="914400" lvl="1" indent="-457200" algn="l">
              <a:buFont typeface="Arial" panose="020B0604020202020204" pitchFamily="34" charset="0"/>
              <a:buChar char="•"/>
            </a:pPr>
            <a:r>
              <a:rPr lang="en-US" sz="3300" i="1" dirty="0" smtClean="0">
                <a:solidFill>
                  <a:schemeClr val="bg1">
                    <a:lumMod val="75000"/>
                  </a:schemeClr>
                </a:solidFill>
                <a:latin typeface="David" panose="020E0502060401010101" pitchFamily="34" charset="-79"/>
                <a:cs typeface="David" panose="020E0502060401010101" pitchFamily="34" charset="-79"/>
              </a:rPr>
              <a:t>A “friend” really turns out to be working against the main character or passing information to those who are after him.</a:t>
            </a:r>
          </a:p>
          <a:p>
            <a:pPr marL="914400" lvl="1" indent="-457200" algn="l">
              <a:buFont typeface="Arial" panose="020B0604020202020204" pitchFamily="34" charset="0"/>
              <a:buChar char="•"/>
            </a:pPr>
            <a:r>
              <a:rPr lang="en-US" sz="3300" i="1" dirty="0" smtClean="0">
                <a:solidFill>
                  <a:schemeClr val="bg1">
                    <a:lumMod val="75000"/>
                  </a:schemeClr>
                </a:solidFill>
                <a:latin typeface="David" panose="020E0502060401010101" pitchFamily="34" charset="-79"/>
                <a:cs typeface="David" panose="020E0502060401010101" pitchFamily="34" charset="-79"/>
              </a:rPr>
              <a:t>In </a:t>
            </a:r>
            <a:r>
              <a:rPr lang="en-US" sz="3300" i="1" u="sng" dirty="0" smtClean="0">
                <a:solidFill>
                  <a:schemeClr val="bg1">
                    <a:lumMod val="75000"/>
                  </a:schemeClr>
                </a:solidFill>
                <a:latin typeface="David" panose="020E0502060401010101" pitchFamily="34" charset="-79"/>
                <a:cs typeface="David" panose="020E0502060401010101" pitchFamily="34" charset="-79"/>
              </a:rPr>
              <a:t>Freak the Mighty</a:t>
            </a:r>
            <a:r>
              <a:rPr lang="en-US" sz="3300" i="1" dirty="0" smtClean="0">
                <a:solidFill>
                  <a:schemeClr val="bg1">
                    <a:lumMod val="75000"/>
                  </a:schemeClr>
                </a:solidFill>
                <a:latin typeface="David" panose="020E0502060401010101" pitchFamily="34" charset="-79"/>
                <a:cs typeface="David" panose="020E0502060401010101" pitchFamily="34" charset="-79"/>
              </a:rPr>
              <a:t>, as Loretta is freeing Max and we think he is going to be safe, Killer Kane grabs Loretta by the throat. </a:t>
            </a:r>
          </a:p>
          <a:p>
            <a:pPr marL="914400" lvl="1" indent="-457200" algn="l">
              <a:buFont typeface="Arial" panose="020B0604020202020204" pitchFamily="34" charset="0"/>
              <a:buChar char="•"/>
            </a:pPr>
            <a:endParaRPr lang="en-US" sz="2900" i="1" dirty="0">
              <a:solidFill>
                <a:schemeClr val="bg1">
                  <a:lumMod val="75000"/>
                </a:schemeClr>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215861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175657" y="446567"/>
            <a:ext cx="9764485" cy="5847907"/>
          </a:xfrm>
        </p:spPr>
        <p:txBody>
          <a:bodyPr>
            <a:normAutofit/>
          </a:bodyPr>
          <a:lstStyle/>
          <a:p>
            <a:r>
              <a:rPr lang="en-US" sz="4800" i="1" dirty="0" smtClean="0">
                <a:solidFill>
                  <a:schemeClr val="bg1">
                    <a:lumMod val="75000"/>
                  </a:schemeClr>
                </a:solidFill>
                <a:latin typeface="David" panose="020E0502060401010101" pitchFamily="34" charset="-79"/>
                <a:cs typeface="David" panose="020E0502060401010101" pitchFamily="34" charset="-79"/>
              </a:rPr>
              <a:t>Suspense makes you stay on your toes.  You never know what will happen.</a:t>
            </a:r>
          </a:p>
          <a:p>
            <a:endParaRPr lang="en-US" sz="4800" i="1" dirty="0">
              <a:solidFill>
                <a:schemeClr val="bg1">
                  <a:lumMod val="75000"/>
                </a:schemeClr>
              </a:solidFill>
              <a:latin typeface="David" panose="020E0502060401010101" pitchFamily="34" charset="-79"/>
              <a:cs typeface="David" panose="020E0502060401010101" pitchFamily="34" charset="-79"/>
            </a:endParaRPr>
          </a:p>
        </p:txBody>
      </p:sp>
      <p:pic>
        <p:nvPicPr>
          <p:cNvPr id="3074" name="Picture 2" descr="Related image"/>
          <p:cNvPicPr>
            <a:picLocks noChangeAspect="1" noChangeArrowheads="1"/>
          </p:cNvPicPr>
          <p:nvPr/>
        </p:nvPicPr>
        <p:blipFill rotWithShape="1">
          <a:blip r:embed="rId2">
            <a:extLst>
              <a:ext uri="{28A0092B-C50C-407E-A947-70E740481C1C}">
                <a14:useLocalDpi xmlns:a14="http://schemas.microsoft.com/office/drawing/2010/main" val="0"/>
              </a:ext>
            </a:extLst>
          </a:blip>
          <a:srcRect l="16538" r="2548" b="24703"/>
          <a:stretch/>
        </p:blipFill>
        <p:spPr bwMode="auto">
          <a:xfrm>
            <a:off x="2146896" y="1894115"/>
            <a:ext cx="7822006" cy="4833257"/>
          </a:xfrm>
          <a:prstGeom prst="rect">
            <a:avLst/>
          </a:prstGeom>
          <a:noFill/>
          <a:effectLst>
            <a:softEdge rad="381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6067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188029" y="914400"/>
            <a:ext cx="7739743" cy="5102488"/>
          </a:xfrm>
        </p:spPr>
        <p:txBody>
          <a:bodyPr>
            <a:normAutofit/>
          </a:bodyPr>
          <a:lstStyle/>
          <a:p>
            <a:r>
              <a:rPr lang="en-US" sz="5400" i="1" dirty="0" smtClean="0">
                <a:solidFill>
                  <a:schemeClr val="bg1">
                    <a:lumMod val="75000"/>
                  </a:schemeClr>
                </a:solidFill>
                <a:latin typeface="David" panose="020E0502060401010101" pitchFamily="34" charset="-79"/>
                <a:cs typeface="David" panose="020E0502060401010101" pitchFamily="34" charset="-79"/>
              </a:rPr>
              <a:t>Practice</a:t>
            </a:r>
          </a:p>
          <a:p>
            <a:endParaRPr lang="en-US" sz="4800" i="1" dirty="0" smtClean="0">
              <a:solidFill>
                <a:schemeClr val="bg1">
                  <a:lumMod val="75000"/>
                </a:schemeClr>
              </a:solidFill>
              <a:latin typeface="David" panose="020E0502060401010101" pitchFamily="34" charset="-79"/>
              <a:cs typeface="David" panose="020E0502060401010101" pitchFamily="34" charset="-79"/>
            </a:endParaRPr>
          </a:p>
          <a:p>
            <a:pPr algn="l"/>
            <a:r>
              <a:rPr lang="en-US" sz="4400" i="1" dirty="0" smtClean="0">
                <a:solidFill>
                  <a:schemeClr val="bg1">
                    <a:lumMod val="75000"/>
                  </a:schemeClr>
                </a:solidFill>
                <a:latin typeface="David" panose="020E0502060401010101" pitchFamily="34" charset="-79"/>
                <a:cs typeface="David" panose="020E0502060401010101" pitchFamily="34" charset="-79"/>
              </a:rPr>
              <a:t>Find an example of each:</a:t>
            </a:r>
          </a:p>
          <a:p>
            <a:pPr marL="571500" indent="-571500" algn="l">
              <a:buFont typeface="Arial" panose="020B0604020202020204" pitchFamily="34" charset="0"/>
              <a:buChar char="•"/>
            </a:pPr>
            <a:r>
              <a:rPr lang="en-US" sz="4400" i="1" dirty="0" smtClean="0">
                <a:solidFill>
                  <a:schemeClr val="bg1">
                    <a:lumMod val="75000"/>
                  </a:schemeClr>
                </a:solidFill>
                <a:latin typeface="David" panose="020E0502060401010101" pitchFamily="34" charset="-79"/>
                <a:cs typeface="David" panose="020E0502060401010101" pitchFamily="34" charset="-79"/>
              </a:rPr>
              <a:t>“The Eye of the Beholder”</a:t>
            </a:r>
          </a:p>
          <a:p>
            <a:pPr marL="571500" indent="-571500" algn="l">
              <a:buFont typeface="Arial" panose="020B0604020202020204" pitchFamily="34" charset="0"/>
              <a:buChar char="•"/>
            </a:pPr>
            <a:r>
              <a:rPr lang="en-US" sz="4400" i="1" dirty="0" smtClean="0">
                <a:solidFill>
                  <a:schemeClr val="bg1">
                    <a:lumMod val="75000"/>
                  </a:schemeClr>
                </a:solidFill>
                <a:latin typeface="David" panose="020E0502060401010101" pitchFamily="34" charset="-79"/>
                <a:cs typeface="David" panose="020E0502060401010101" pitchFamily="34" charset="-79"/>
              </a:rPr>
              <a:t>“Open Window”- page 110</a:t>
            </a:r>
          </a:p>
          <a:p>
            <a:pPr algn="l"/>
            <a:endParaRPr lang="en-US" sz="4400" i="1" dirty="0">
              <a:solidFill>
                <a:schemeClr val="bg1">
                  <a:lumMod val="75000"/>
                </a:schemeClr>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157916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1552</TotalTime>
  <Words>369</Words>
  <Application>Microsoft Office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ＭＳ Ｐゴシック</vt:lpstr>
      <vt:lpstr>Arial</vt:lpstr>
      <vt:lpstr>Blackadder ITC</vt:lpstr>
      <vt:lpstr>Calibri</vt:lpstr>
      <vt:lpstr>Calibri Light</vt:lpstr>
      <vt:lpstr>David</vt:lpstr>
      <vt:lpstr>DilleniaUPC</vt:lpstr>
      <vt:lpstr>Matura MT Script Capitals</vt:lpstr>
      <vt:lpstr>Office Theme</vt:lpstr>
      <vt:lpstr>Suspense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NAFCS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S. Cook</dc:creator>
  <cp:lastModifiedBy>Jessica S. Cook</cp:lastModifiedBy>
  <cp:revision>24</cp:revision>
  <dcterms:created xsi:type="dcterms:W3CDTF">2017-09-18T16:45:12Z</dcterms:created>
  <dcterms:modified xsi:type="dcterms:W3CDTF">2017-09-19T19:48:39Z</dcterms:modified>
</cp:coreProperties>
</file>