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1" r:id="rId6"/>
    <p:sldId id="260" r:id="rId7"/>
    <p:sldId id="262" r:id="rId8"/>
    <p:sldId id="264" r:id="rId9"/>
    <p:sldId id="265" r:id="rId10"/>
    <p:sldId id="266" r:id="rId11"/>
    <p:sldId id="267" r:id="rId12"/>
    <p:sldId id="268" r:id="rId13"/>
    <p:sldId id="270" r:id="rId14"/>
    <p:sldId id="271" r:id="rId15"/>
    <p:sldId id="272" r:id="rId16"/>
    <p:sldId id="273" r:id="rId17"/>
    <p:sldId id="274" r:id="rId18"/>
    <p:sldId id="269"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66C31"/>
    <a:srgbClr val="197937"/>
    <a:srgbClr val="791B7B"/>
    <a:srgbClr val="5F1561"/>
    <a:srgbClr val="D2A000"/>
    <a:srgbClr val="DDD80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830" autoAdjust="0"/>
    <p:restoredTop sz="94660"/>
  </p:normalViewPr>
  <p:slideViewPr>
    <p:cSldViewPr snapToGrid="0">
      <p:cViewPr>
        <p:scale>
          <a:sx n="50" d="100"/>
          <a:sy n="50" d="100"/>
        </p:scale>
        <p:origin x="108" y="59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D6CCA11-E0D1-4C00-A322-E25048D726A2}" type="datetimeFigureOut">
              <a:rPr lang="en-US" smtClean="0"/>
              <a:t>9/16/2015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4C2BE3-16A2-4156-93C8-C16F08F09A63}" type="slidenum">
              <a:rPr lang="en-US" smtClean="0"/>
              <a:t>‹#›</a:t>
            </a:fld>
            <a:endParaRPr lang="en-US"/>
          </a:p>
        </p:txBody>
      </p:sp>
    </p:spTree>
    <p:extLst>
      <p:ext uri="{BB962C8B-B14F-4D97-AF65-F5344CB8AC3E}">
        <p14:creationId xmlns:p14="http://schemas.microsoft.com/office/powerpoint/2010/main" val="38589882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D6CCA11-E0D1-4C00-A322-E25048D726A2}" type="datetimeFigureOut">
              <a:rPr lang="en-US" smtClean="0"/>
              <a:t>9/16/2015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4C2BE3-16A2-4156-93C8-C16F08F09A63}" type="slidenum">
              <a:rPr lang="en-US" smtClean="0"/>
              <a:t>‹#›</a:t>
            </a:fld>
            <a:endParaRPr lang="en-US"/>
          </a:p>
        </p:txBody>
      </p:sp>
    </p:spTree>
    <p:extLst>
      <p:ext uri="{BB962C8B-B14F-4D97-AF65-F5344CB8AC3E}">
        <p14:creationId xmlns:p14="http://schemas.microsoft.com/office/powerpoint/2010/main" val="17066345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D6CCA11-E0D1-4C00-A322-E25048D726A2}" type="datetimeFigureOut">
              <a:rPr lang="en-US" smtClean="0"/>
              <a:t>9/16/2015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4C2BE3-16A2-4156-93C8-C16F08F09A63}" type="slidenum">
              <a:rPr lang="en-US" smtClean="0"/>
              <a:t>‹#›</a:t>
            </a:fld>
            <a:endParaRPr lang="en-US"/>
          </a:p>
        </p:txBody>
      </p:sp>
    </p:spTree>
    <p:extLst>
      <p:ext uri="{BB962C8B-B14F-4D97-AF65-F5344CB8AC3E}">
        <p14:creationId xmlns:p14="http://schemas.microsoft.com/office/powerpoint/2010/main" val="5287752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D6CCA11-E0D1-4C00-A322-E25048D726A2}" type="datetimeFigureOut">
              <a:rPr lang="en-US" smtClean="0"/>
              <a:t>9/16/2015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4C2BE3-16A2-4156-93C8-C16F08F09A63}" type="slidenum">
              <a:rPr lang="en-US" smtClean="0"/>
              <a:t>‹#›</a:t>
            </a:fld>
            <a:endParaRPr lang="en-US"/>
          </a:p>
        </p:txBody>
      </p:sp>
    </p:spTree>
    <p:extLst>
      <p:ext uri="{BB962C8B-B14F-4D97-AF65-F5344CB8AC3E}">
        <p14:creationId xmlns:p14="http://schemas.microsoft.com/office/powerpoint/2010/main" val="31689750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D6CCA11-E0D1-4C00-A322-E25048D726A2}" type="datetimeFigureOut">
              <a:rPr lang="en-US" smtClean="0"/>
              <a:t>9/16/2015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4C2BE3-16A2-4156-93C8-C16F08F09A63}" type="slidenum">
              <a:rPr lang="en-US" smtClean="0"/>
              <a:t>‹#›</a:t>
            </a:fld>
            <a:endParaRPr lang="en-US"/>
          </a:p>
        </p:txBody>
      </p:sp>
    </p:spTree>
    <p:extLst>
      <p:ext uri="{BB962C8B-B14F-4D97-AF65-F5344CB8AC3E}">
        <p14:creationId xmlns:p14="http://schemas.microsoft.com/office/powerpoint/2010/main" val="31168861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D6CCA11-E0D1-4C00-A322-E25048D726A2}" type="datetimeFigureOut">
              <a:rPr lang="en-US" smtClean="0"/>
              <a:t>9/16/2015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4C2BE3-16A2-4156-93C8-C16F08F09A63}" type="slidenum">
              <a:rPr lang="en-US" smtClean="0"/>
              <a:t>‹#›</a:t>
            </a:fld>
            <a:endParaRPr lang="en-US"/>
          </a:p>
        </p:txBody>
      </p:sp>
    </p:spTree>
    <p:extLst>
      <p:ext uri="{BB962C8B-B14F-4D97-AF65-F5344CB8AC3E}">
        <p14:creationId xmlns:p14="http://schemas.microsoft.com/office/powerpoint/2010/main" val="41199867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D6CCA11-E0D1-4C00-A322-E25048D726A2}" type="datetimeFigureOut">
              <a:rPr lang="en-US" smtClean="0"/>
              <a:t>9/16/2015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44C2BE3-16A2-4156-93C8-C16F08F09A63}" type="slidenum">
              <a:rPr lang="en-US" smtClean="0"/>
              <a:t>‹#›</a:t>
            </a:fld>
            <a:endParaRPr lang="en-US"/>
          </a:p>
        </p:txBody>
      </p:sp>
    </p:spTree>
    <p:extLst>
      <p:ext uri="{BB962C8B-B14F-4D97-AF65-F5344CB8AC3E}">
        <p14:creationId xmlns:p14="http://schemas.microsoft.com/office/powerpoint/2010/main" val="7568560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D6CCA11-E0D1-4C00-A322-E25048D726A2}" type="datetimeFigureOut">
              <a:rPr lang="en-US" smtClean="0"/>
              <a:t>9/16/2015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44C2BE3-16A2-4156-93C8-C16F08F09A63}" type="slidenum">
              <a:rPr lang="en-US" smtClean="0"/>
              <a:t>‹#›</a:t>
            </a:fld>
            <a:endParaRPr lang="en-US"/>
          </a:p>
        </p:txBody>
      </p:sp>
    </p:spTree>
    <p:extLst>
      <p:ext uri="{BB962C8B-B14F-4D97-AF65-F5344CB8AC3E}">
        <p14:creationId xmlns:p14="http://schemas.microsoft.com/office/powerpoint/2010/main" val="14392313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6CCA11-E0D1-4C00-A322-E25048D726A2}" type="datetimeFigureOut">
              <a:rPr lang="en-US" smtClean="0"/>
              <a:t>9/16/2015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44C2BE3-16A2-4156-93C8-C16F08F09A63}" type="slidenum">
              <a:rPr lang="en-US" smtClean="0"/>
              <a:t>‹#›</a:t>
            </a:fld>
            <a:endParaRPr lang="en-US"/>
          </a:p>
        </p:txBody>
      </p:sp>
    </p:spTree>
    <p:extLst>
      <p:ext uri="{BB962C8B-B14F-4D97-AF65-F5344CB8AC3E}">
        <p14:creationId xmlns:p14="http://schemas.microsoft.com/office/powerpoint/2010/main" val="9222574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D6CCA11-E0D1-4C00-A322-E25048D726A2}" type="datetimeFigureOut">
              <a:rPr lang="en-US" smtClean="0"/>
              <a:t>9/16/2015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4C2BE3-16A2-4156-93C8-C16F08F09A63}" type="slidenum">
              <a:rPr lang="en-US" smtClean="0"/>
              <a:t>‹#›</a:t>
            </a:fld>
            <a:endParaRPr lang="en-US"/>
          </a:p>
        </p:txBody>
      </p:sp>
    </p:spTree>
    <p:extLst>
      <p:ext uri="{BB962C8B-B14F-4D97-AF65-F5344CB8AC3E}">
        <p14:creationId xmlns:p14="http://schemas.microsoft.com/office/powerpoint/2010/main" val="19017609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D6CCA11-E0D1-4C00-A322-E25048D726A2}" type="datetimeFigureOut">
              <a:rPr lang="en-US" smtClean="0"/>
              <a:t>9/16/2015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4C2BE3-16A2-4156-93C8-C16F08F09A63}" type="slidenum">
              <a:rPr lang="en-US" smtClean="0"/>
              <a:t>‹#›</a:t>
            </a:fld>
            <a:endParaRPr lang="en-US"/>
          </a:p>
        </p:txBody>
      </p:sp>
    </p:spTree>
    <p:extLst>
      <p:ext uri="{BB962C8B-B14F-4D97-AF65-F5344CB8AC3E}">
        <p14:creationId xmlns:p14="http://schemas.microsoft.com/office/powerpoint/2010/main" val="31502801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6CCA11-E0D1-4C00-A322-E25048D726A2}" type="datetimeFigureOut">
              <a:rPr lang="en-US" smtClean="0"/>
              <a:t>9/16/2015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4C2BE3-16A2-4156-93C8-C16F08F09A63}" type="slidenum">
              <a:rPr lang="en-US" smtClean="0"/>
              <a:t>‹#›</a:t>
            </a:fld>
            <a:endParaRPr lang="en-US"/>
          </a:p>
        </p:txBody>
      </p:sp>
    </p:spTree>
    <p:extLst>
      <p:ext uri="{BB962C8B-B14F-4D97-AF65-F5344CB8AC3E}">
        <p14:creationId xmlns:p14="http://schemas.microsoft.com/office/powerpoint/2010/main" val="15485375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pre08.deviantart.net/cf69/th/pre/f/2010/195/8/c/scary_house_by_stanky99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4288220" y="5218386"/>
            <a:ext cx="7903779" cy="1639614"/>
          </a:xfrm>
        </p:spPr>
        <p:txBody>
          <a:bodyPr>
            <a:noAutofit/>
            <a:scene3d>
              <a:camera prst="obliqueTopLeft"/>
              <a:lightRig rig="threePt" dir="t"/>
            </a:scene3d>
          </a:bodyPr>
          <a:lstStyle/>
          <a:p>
            <a:r>
              <a:rPr lang="en-US" b="1" dirty="0" smtClean="0">
                <a:ln w="28575">
                  <a:solidFill>
                    <a:schemeClr val="bg1">
                      <a:lumMod val="65000"/>
                    </a:schemeClr>
                  </a:solidFill>
                </a:ln>
                <a:solidFill>
                  <a:schemeClr val="accent1">
                    <a:lumMod val="50000"/>
                  </a:schemeClr>
                </a:solidFill>
                <a:effectLst>
                  <a:outerShdw blurRad="38100" dist="38100" dir="2700000" algn="tl">
                    <a:srgbClr val="000000">
                      <a:alpha val="43137"/>
                    </a:srgbClr>
                  </a:outerShdw>
                </a:effectLst>
                <a:latin typeface="CG Times" pitchFamily="18" charset="0"/>
              </a:rPr>
              <a:t>Write a story that takes place in this house.</a:t>
            </a:r>
            <a:endParaRPr lang="en-US" b="1" dirty="0">
              <a:ln w="28575">
                <a:solidFill>
                  <a:schemeClr val="bg1">
                    <a:lumMod val="65000"/>
                  </a:schemeClr>
                </a:solidFill>
              </a:ln>
              <a:solidFill>
                <a:schemeClr val="accent1">
                  <a:lumMod val="50000"/>
                </a:schemeClr>
              </a:solidFill>
              <a:effectLst>
                <a:outerShdw blurRad="38100" dist="38100" dir="2700000" algn="tl">
                  <a:srgbClr val="000000">
                    <a:alpha val="43137"/>
                  </a:srgbClr>
                </a:outerShdw>
              </a:effectLst>
              <a:latin typeface="CG Times" pitchFamily="18" charset="0"/>
            </a:endParaRPr>
          </a:p>
        </p:txBody>
      </p:sp>
      <p:sp>
        <p:nvSpPr>
          <p:cNvPr id="3" name="TextBox 2"/>
          <p:cNvSpPr txBox="1"/>
          <p:nvPr/>
        </p:nvSpPr>
        <p:spPr>
          <a:xfrm>
            <a:off x="7444988" y="0"/>
            <a:ext cx="5029200" cy="1077218"/>
          </a:xfrm>
          <a:prstGeom prst="rect">
            <a:avLst/>
          </a:prstGeom>
          <a:noFill/>
        </p:spPr>
        <p:txBody>
          <a:bodyPr wrap="square" rtlCol="0">
            <a:spAutoFit/>
          </a:bodyPr>
          <a:lstStyle/>
          <a:p>
            <a:r>
              <a:rPr lang="en-US" sz="3200" b="1" dirty="0" smtClean="0">
                <a:solidFill>
                  <a:schemeClr val="bg2">
                    <a:lumMod val="90000"/>
                  </a:schemeClr>
                </a:solidFill>
                <a:effectLst>
                  <a:outerShdw blurRad="50800" dist="38100" dir="2700000" algn="tl" rotWithShape="0">
                    <a:prstClr val="black">
                      <a:alpha val="40000"/>
                    </a:prstClr>
                  </a:outerShdw>
                </a:effectLst>
              </a:rPr>
              <a:t>IN THE WRITING JOURNAL TAB IN YOUR BINDER</a:t>
            </a:r>
            <a:endParaRPr lang="en-US" sz="3200" b="1" dirty="0">
              <a:solidFill>
                <a:schemeClr val="bg2">
                  <a:lumMod val="90000"/>
                </a:schemeClr>
              </a:solidFill>
              <a:effectLst>
                <a:outerShdw blurRad="50800" dist="38100" dir="2700000" algn="tl" rotWithShape="0">
                  <a:prstClr val="black">
                    <a:alpha val="40000"/>
                  </a:prstClr>
                </a:outerShdw>
              </a:effectLst>
            </a:endParaRPr>
          </a:p>
        </p:txBody>
      </p:sp>
    </p:spTree>
    <p:extLst>
      <p:ext uri="{BB962C8B-B14F-4D97-AF65-F5344CB8AC3E}">
        <p14:creationId xmlns:p14="http://schemas.microsoft.com/office/powerpoint/2010/main" val="11025400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s://s-media-cache-ak0.pinimg.com/736x/8a/fa/49/8afa491dfdf1db90e5c7b86cec947bd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5899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7552943" y="-1"/>
            <a:ext cx="4639057" cy="1077218"/>
          </a:xfrm>
          <a:prstGeom prst="rect">
            <a:avLst/>
          </a:prstGeom>
          <a:noFill/>
        </p:spPr>
        <p:txBody>
          <a:bodyPr wrap="square" rtlCol="0">
            <a:spAutoFit/>
          </a:bodyPr>
          <a:lstStyle/>
          <a:p>
            <a:pPr algn="r"/>
            <a:r>
              <a:rPr lang="en-US" sz="3200" b="1" dirty="0" smtClean="0">
                <a:solidFill>
                  <a:schemeClr val="bg2">
                    <a:lumMod val="90000"/>
                  </a:schemeClr>
                </a:solidFill>
                <a:effectLst>
                  <a:outerShdw blurRad="50800" dist="38100" dir="2700000" algn="tl" rotWithShape="0">
                    <a:prstClr val="black">
                      <a:alpha val="40000"/>
                    </a:prstClr>
                  </a:outerShdw>
                </a:effectLst>
              </a:rPr>
              <a:t>IN THE WRITING JOURNAL TAB IN YOUR BINDER</a:t>
            </a:r>
            <a:endParaRPr lang="en-US" sz="3200" b="1" dirty="0">
              <a:solidFill>
                <a:schemeClr val="bg2">
                  <a:lumMod val="90000"/>
                </a:schemeClr>
              </a:solidFill>
              <a:effectLst>
                <a:outerShdw blurRad="50800" dist="38100" dir="2700000" algn="tl" rotWithShape="0">
                  <a:prstClr val="black">
                    <a:alpha val="40000"/>
                  </a:prstClr>
                </a:outerShdw>
              </a:effectLst>
            </a:endParaRPr>
          </a:p>
        </p:txBody>
      </p:sp>
      <p:sp>
        <p:nvSpPr>
          <p:cNvPr id="4" name="Title 1"/>
          <p:cNvSpPr txBox="1">
            <a:spLocks/>
          </p:cNvSpPr>
          <p:nvPr/>
        </p:nvSpPr>
        <p:spPr>
          <a:xfrm>
            <a:off x="6000751" y="5291197"/>
            <a:ext cx="6191250" cy="1325563"/>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b="1" smtClean="0">
                <a:solidFill>
                  <a:schemeClr val="bg1"/>
                </a:solidFill>
                <a:effectLst>
                  <a:glow rad="228600">
                    <a:srgbClr val="C00000">
                      <a:alpha val="40000"/>
                    </a:srgbClr>
                  </a:glow>
                  <a:outerShdw blurRad="38100" dist="38100" dir="2700000" algn="tl">
                    <a:srgbClr val="000000">
                      <a:alpha val="43137"/>
                    </a:srgbClr>
                  </a:outerShdw>
                </a:effectLst>
                <a:latin typeface="French Script MT" panose="03020402040607040605" pitchFamily="66" charset="0"/>
              </a:rPr>
              <a:t>Write this story.</a:t>
            </a:r>
            <a:endParaRPr lang="en-US" sz="9600" b="1" dirty="0">
              <a:solidFill>
                <a:schemeClr val="bg1"/>
              </a:solidFill>
              <a:effectLst>
                <a:glow rad="228600">
                  <a:srgbClr val="C00000">
                    <a:alpha val="40000"/>
                  </a:srgbClr>
                </a:glow>
                <a:outerShdw blurRad="38100" dist="38100" dir="2700000" algn="tl">
                  <a:srgbClr val="000000">
                    <a:alpha val="43137"/>
                  </a:srgbClr>
                </a:outerShdw>
              </a:effectLst>
              <a:latin typeface="French Script MT" panose="03020402040607040605" pitchFamily="66" charset="0"/>
            </a:endParaRPr>
          </a:p>
        </p:txBody>
      </p:sp>
    </p:spTree>
    <p:extLst>
      <p:ext uri="{BB962C8B-B14F-4D97-AF65-F5344CB8AC3E}">
        <p14:creationId xmlns:p14="http://schemas.microsoft.com/office/powerpoint/2010/main" val="33445856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gadling.com/wp-content/uploads/2011/06/167768691871f27d7906z.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
            <a:ext cx="12192000" cy="685800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0" y="-2"/>
            <a:ext cx="4639057" cy="1077218"/>
          </a:xfrm>
          <a:prstGeom prst="rect">
            <a:avLst/>
          </a:prstGeom>
          <a:noFill/>
        </p:spPr>
        <p:txBody>
          <a:bodyPr wrap="square" rtlCol="0">
            <a:spAutoFit/>
          </a:bodyPr>
          <a:lstStyle/>
          <a:p>
            <a:pPr algn="r"/>
            <a:r>
              <a:rPr lang="en-US" sz="3200" b="1" dirty="0" smtClean="0">
                <a:solidFill>
                  <a:schemeClr val="bg2">
                    <a:lumMod val="90000"/>
                  </a:schemeClr>
                </a:solidFill>
                <a:effectLst>
                  <a:outerShdw blurRad="50800" dist="38100" dir="2700000" algn="tl" rotWithShape="0">
                    <a:prstClr val="black">
                      <a:alpha val="40000"/>
                    </a:prstClr>
                  </a:outerShdw>
                </a:effectLst>
              </a:rPr>
              <a:t>IN THE WRITING JOURNAL TAB IN YOUR BINDER</a:t>
            </a:r>
            <a:endParaRPr lang="en-US" sz="3200" b="1" dirty="0">
              <a:solidFill>
                <a:schemeClr val="bg2">
                  <a:lumMod val="90000"/>
                </a:schemeClr>
              </a:solidFill>
              <a:effectLst>
                <a:outerShdw blurRad="50800" dist="38100" dir="2700000" algn="tl" rotWithShape="0">
                  <a:prstClr val="black">
                    <a:alpha val="40000"/>
                  </a:prstClr>
                </a:outerShdw>
              </a:effectLst>
            </a:endParaRPr>
          </a:p>
        </p:txBody>
      </p:sp>
      <p:sp>
        <p:nvSpPr>
          <p:cNvPr id="4" name="Title 1"/>
          <p:cNvSpPr txBox="1">
            <a:spLocks/>
          </p:cNvSpPr>
          <p:nvPr/>
        </p:nvSpPr>
        <p:spPr>
          <a:xfrm>
            <a:off x="6532177" y="5367397"/>
            <a:ext cx="5659823" cy="1325563"/>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b="1" dirty="0" smtClean="0">
                <a:solidFill>
                  <a:schemeClr val="bg1"/>
                </a:solidFill>
                <a:effectLst>
                  <a:glow rad="228600">
                    <a:schemeClr val="accent2">
                      <a:alpha val="40000"/>
                    </a:schemeClr>
                  </a:glow>
                  <a:outerShdw blurRad="38100" dist="38100" dir="2700000" algn="tl">
                    <a:srgbClr val="000000">
                      <a:alpha val="43137"/>
                    </a:srgbClr>
                  </a:outerShdw>
                </a:effectLst>
                <a:latin typeface="Kunstler Script" panose="030304020206070D0D06" pitchFamily="66" charset="0"/>
              </a:rPr>
              <a:t>Write this story.</a:t>
            </a:r>
            <a:endParaRPr lang="en-US" sz="9600" b="1" dirty="0">
              <a:solidFill>
                <a:schemeClr val="bg1"/>
              </a:solidFill>
              <a:effectLst>
                <a:glow rad="228600">
                  <a:schemeClr val="accent2">
                    <a:alpha val="40000"/>
                  </a:schemeClr>
                </a:glow>
                <a:outerShdw blurRad="38100" dist="38100" dir="2700000" algn="tl">
                  <a:srgbClr val="000000">
                    <a:alpha val="43137"/>
                  </a:srgbClr>
                </a:outerShdw>
              </a:effectLst>
              <a:latin typeface="Kunstler Script" panose="030304020206070D0D06" pitchFamily="66" charset="0"/>
            </a:endParaRPr>
          </a:p>
        </p:txBody>
      </p:sp>
    </p:spTree>
    <p:extLst>
      <p:ext uri="{BB962C8B-B14F-4D97-AF65-F5344CB8AC3E}">
        <p14:creationId xmlns:p14="http://schemas.microsoft.com/office/powerpoint/2010/main" val="39082499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2" name="Picture 4" descr="http://www.moneyandshit.com/wp-content/uploads/2010/12/creepy_tree_han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392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0"/>
            <a:ext cx="4639057" cy="1077218"/>
          </a:xfrm>
          <a:prstGeom prst="rect">
            <a:avLst/>
          </a:prstGeom>
          <a:noFill/>
        </p:spPr>
        <p:txBody>
          <a:bodyPr wrap="square" rtlCol="0">
            <a:spAutoFit/>
          </a:bodyPr>
          <a:lstStyle/>
          <a:p>
            <a:pPr algn="r"/>
            <a:r>
              <a:rPr lang="en-US" sz="3200" b="1" dirty="0" smtClean="0">
                <a:solidFill>
                  <a:schemeClr val="bg2">
                    <a:lumMod val="90000"/>
                  </a:schemeClr>
                </a:solidFill>
                <a:effectLst>
                  <a:outerShdw blurRad="50800" dist="38100" dir="2700000" algn="tl" rotWithShape="0">
                    <a:prstClr val="black">
                      <a:alpha val="40000"/>
                    </a:prstClr>
                  </a:outerShdw>
                </a:effectLst>
              </a:rPr>
              <a:t>IN THE WRITING JOURNAL TAB IN YOUR BINDER</a:t>
            </a:r>
            <a:endParaRPr lang="en-US" sz="3200" b="1" dirty="0">
              <a:solidFill>
                <a:schemeClr val="bg2">
                  <a:lumMod val="90000"/>
                </a:schemeClr>
              </a:solidFill>
              <a:effectLst>
                <a:outerShdw blurRad="50800" dist="38100" dir="2700000" algn="tl" rotWithShape="0">
                  <a:prstClr val="black">
                    <a:alpha val="40000"/>
                  </a:prstClr>
                </a:outerShdw>
              </a:effectLst>
            </a:endParaRPr>
          </a:p>
        </p:txBody>
      </p:sp>
      <p:sp>
        <p:nvSpPr>
          <p:cNvPr id="5" name="Title 1"/>
          <p:cNvSpPr txBox="1">
            <a:spLocks/>
          </p:cNvSpPr>
          <p:nvPr/>
        </p:nvSpPr>
        <p:spPr>
          <a:xfrm>
            <a:off x="0" y="5367397"/>
            <a:ext cx="6686550" cy="1325563"/>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b="1" smtClean="0">
                <a:solidFill>
                  <a:schemeClr val="bg1"/>
                </a:solidFill>
                <a:effectLst>
                  <a:glow rad="228600">
                    <a:srgbClr val="002060">
                      <a:alpha val="40000"/>
                    </a:srgbClr>
                  </a:glow>
                  <a:outerShdw blurRad="38100" dist="38100" dir="2700000" algn="tl">
                    <a:srgbClr val="000000">
                      <a:alpha val="43137"/>
                    </a:srgbClr>
                  </a:outerShdw>
                </a:effectLst>
                <a:latin typeface="Vivaldi" panose="03020602050506090804" pitchFamily="66" charset="0"/>
              </a:rPr>
              <a:t>Write this story.</a:t>
            </a:r>
            <a:endParaRPr lang="en-US" sz="9600" b="1" dirty="0">
              <a:solidFill>
                <a:schemeClr val="bg1"/>
              </a:solidFill>
              <a:effectLst>
                <a:glow rad="228600">
                  <a:srgbClr val="002060">
                    <a:alpha val="40000"/>
                  </a:srgbClr>
                </a:glow>
                <a:outerShdw blurRad="38100" dist="38100" dir="2700000" algn="tl">
                  <a:srgbClr val="000000">
                    <a:alpha val="43137"/>
                  </a:srgbClr>
                </a:outerShdw>
              </a:effectLst>
              <a:latin typeface="Vivaldi" panose="03020602050506090804" pitchFamily="66" charset="0"/>
            </a:endParaRPr>
          </a:p>
        </p:txBody>
      </p:sp>
    </p:spTree>
    <p:extLst>
      <p:ext uri="{BB962C8B-B14F-4D97-AF65-F5344CB8AC3E}">
        <p14:creationId xmlns:p14="http://schemas.microsoft.com/office/powerpoint/2010/main" val="171031551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6" name="Picture 4" descr="http://farm4.static.flickr.com/3135/3043595945_d4c9d7dba8.jpg?v=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86383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0" y="4278507"/>
            <a:ext cx="12192000" cy="2585323"/>
          </a:xfrm>
          <a:prstGeom prst="rect">
            <a:avLst/>
          </a:prstGeom>
        </p:spPr>
        <p:txBody>
          <a:bodyPr wrap="square">
            <a:spAutoFit/>
          </a:bodyPr>
          <a:lstStyle/>
          <a:p>
            <a:pPr algn="ctr"/>
            <a:r>
              <a:rPr lang="en-US" sz="5400" b="1" dirty="0">
                <a:solidFill>
                  <a:schemeClr val="bg2">
                    <a:lumMod val="90000"/>
                  </a:schemeClr>
                </a:solidFill>
                <a:latin typeface="Harrington" panose="04040505050A02020702" pitchFamily="82" charset="0"/>
              </a:rPr>
              <a:t>I enter the empty elevator and push the button for my floor. As the doors close I feel a hand cover my mouth.</a:t>
            </a:r>
          </a:p>
        </p:txBody>
      </p:sp>
      <p:sp>
        <p:nvSpPr>
          <p:cNvPr id="6" name="TextBox 5"/>
          <p:cNvSpPr txBox="1"/>
          <p:nvPr/>
        </p:nvSpPr>
        <p:spPr>
          <a:xfrm>
            <a:off x="0" y="0"/>
            <a:ext cx="5391808" cy="1569660"/>
          </a:xfrm>
          <a:prstGeom prst="rect">
            <a:avLst/>
          </a:prstGeom>
          <a:noFill/>
        </p:spPr>
        <p:txBody>
          <a:bodyPr wrap="square" rtlCol="0">
            <a:spAutoFit/>
          </a:bodyPr>
          <a:lstStyle/>
          <a:p>
            <a:r>
              <a:rPr lang="en-US" sz="3200" b="1" dirty="0" smtClean="0">
                <a:effectLst>
                  <a:outerShdw blurRad="50800" dist="38100" dir="2700000" algn="tl" rotWithShape="0">
                    <a:prstClr val="black">
                      <a:alpha val="40000"/>
                    </a:prstClr>
                  </a:outerShdw>
                </a:effectLst>
              </a:rPr>
              <a:t>In the writing journal tab in your binder, </a:t>
            </a:r>
            <a:r>
              <a:rPr lang="en-US" sz="3200" b="1" dirty="0" smtClean="0">
                <a:effectLst>
                  <a:outerShdw blurRad="50800" dist="38100" dir="2700000" algn="tl" rotWithShape="0">
                    <a:prstClr val="black">
                      <a:alpha val="40000"/>
                    </a:prstClr>
                  </a:outerShdw>
                </a:effectLst>
              </a:rPr>
              <a:t>copy the sentences and finish this story.</a:t>
            </a:r>
            <a:endParaRPr lang="en-US" sz="3200" b="1" dirty="0">
              <a:effectLst>
                <a:outerShdw blurRad="50800" dist="38100" dir="2700000" algn="tl" rotWithShape="0">
                  <a:prstClr val="black">
                    <a:alpha val="40000"/>
                  </a:prstClr>
                </a:outerShdw>
              </a:effectLst>
            </a:endParaRPr>
          </a:p>
        </p:txBody>
      </p:sp>
    </p:spTree>
    <p:extLst>
      <p:ext uri="{BB962C8B-B14F-4D97-AF65-F5344CB8AC3E}">
        <p14:creationId xmlns:p14="http://schemas.microsoft.com/office/powerpoint/2010/main" val="346623532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4340" name="Picture 4" descr="http://static.communitytable.parade.com/wp-content/uploads/2013/11/cell-phone-dark-ft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0306050" cy="6861227"/>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5753100" y="-1"/>
            <a:ext cx="6096000" cy="3416320"/>
          </a:xfrm>
          <a:prstGeom prst="rect">
            <a:avLst/>
          </a:prstGeom>
        </p:spPr>
        <p:txBody>
          <a:bodyPr>
            <a:spAutoFit/>
          </a:bodyPr>
          <a:lstStyle/>
          <a:p>
            <a:pPr algn="r"/>
            <a:r>
              <a:rPr lang="en-US" sz="5400" b="1" dirty="0">
                <a:solidFill>
                  <a:srgbClr val="878787"/>
                </a:solidFill>
                <a:effectLst>
                  <a:outerShdw blurRad="50800" dist="165100" dir="4200000" sx="108000" sy="108000" algn="tl" rotWithShape="0">
                    <a:srgbClr val="0070C0">
                      <a:alpha val="40000"/>
                    </a:srgbClr>
                  </a:outerShdw>
                </a:effectLst>
                <a:latin typeface="Arabic Typesetting" panose="03020402040406030203" pitchFamily="66" charset="-78"/>
                <a:cs typeface="Arabic Typesetting" panose="03020402040406030203" pitchFamily="66" charset="-78"/>
              </a:rPr>
              <a:t>The phone rang. "Hello," I said, "Hello." No one was there.  I hung up. All the lights went out...</a:t>
            </a:r>
            <a:endParaRPr lang="en-US" sz="5400" b="1" i="0" dirty="0">
              <a:solidFill>
                <a:srgbClr val="878787"/>
              </a:solidFill>
              <a:effectLst>
                <a:outerShdw blurRad="50800" dist="165100" dir="4200000" sx="108000" sy="108000" algn="tl" rotWithShape="0">
                  <a:srgbClr val="0070C0">
                    <a:alpha val="40000"/>
                  </a:srgbClr>
                </a:outerShdw>
              </a:effectLst>
              <a:latin typeface="Arabic Typesetting" panose="03020402040406030203" pitchFamily="66" charset="-78"/>
              <a:cs typeface="Arabic Typesetting" panose="03020402040406030203" pitchFamily="66" charset="-78"/>
            </a:endParaRPr>
          </a:p>
        </p:txBody>
      </p:sp>
      <p:sp>
        <p:nvSpPr>
          <p:cNvPr id="5" name="TextBox 4"/>
          <p:cNvSpPr txBox="1"/>
          <p:nvPr/>
        </p:nvSpPr>
        <p:spPr>
          <a:xfrm>
            <a:off x="5153025" y="5780782"/>
            <a:ext cx="7219950" cy="1077218"/>
          </a:xfrm>
          <a:prstGeom prst="rect">
            <a:avLst/>
          </a:prstGeom>
          <a:noFill/>
        </p:spPr>
        <p:txBody>
          <a:bodyPr wrap="square" rtlCol="0">
            <a:spAutoFit/>
          </a:bodyPr>
          <a:lstStyle/>
          <a:p>
            <a:r>
              <a:rPr lang="en-US" sz="3200" b="1" dirty="0" smtClean="0">
                <a:solidFill>
                  <a:schemeClr val="bg2">
                    <a:lumMod val="75000"/>
                  </a:schemeClr>
                </a:solidFill>
                <a:effectLst>
                  <a:outerShdw blurRad="50800" dist="38100" dir="2700000" algn="tl" rotWithShape="0">
                    <a:prstClr val="black">
                      <a:alpha val="40000"/>
                    </a:prstClr>
                  </a:outerShdw>
                </a:effectLst>
              </a:rPr>
              <a:t>In the writing journal tab in your binder, </a:t>
            </a:r>
            <a:r>
              <a:rPr lang="en-US" sz="3200" b="1" dirty="0" smtClean="0">
                <a:solidFill>
                  <a:schemeClr val="bg2">
                    <a:lumMod val="75000"/>
                  </a:schemeClr>
                </a:solidFill>
                <a:effectLst>
                  <a:outerShdw blurRad="50800" dist="38100" dir="2700000" algn="tl" rotWithShape="0">
                    <a:prstClr val="black">
                      <a:alpha val="40000"/>
                    </a:prstClr>
                  </a:outerShdw>
                </a:effectLst>
              </a:rPr>
              <a:t>copy the sentences and finish this story.</a:t>
            </a:r>
            <a:endParaRPr lang="en-US" sz="3200" b="1" dirty="0">
              <a:solidFill>
                <a:schemeClr val="bg2">
                  <a:lumMod val="75000"/>
                </a:schemeClr>
              </a:solidFill>
              <a:effectLst>
                <a:outerShdw blurRad="50800" dist="38100" dir="2700000" algn="tl" rotWithShape="0">
                  <a:prstClr val="black">
                    <a:alpha val="40000"/>
                  </a:prstClr>
                </a:outerShdw>
              </a:effectLst>
            </a:endParaRPr>
          </a:p>
        </p:txBody>
      </p:sp>
    </p:spTree>
    <p:extLst>
      <p:ext uri="{BB962C8B-B14F-4D97-AF65-F5344CB8AC3E}">
        <p14:creationId xmlns:p14="http://schemas.microsoft.com/office/powerpoint/2010/main" val="367616670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Rectangle 1"/>
          <p:cNvSpPr/>
          <p:nvPr/>
        </p:nvSpPr>
        <p:spPr>
          <a:xfrm>
            <a:off x="361950" y="443121"/>
            <a:ext cx="6724650" cy="4247317"/>
          </a:xfrm>
          <a:prstGeom prst="rect">
            <a:avLst/>
          </a:prstGeom>
        </p:spPr>
        <p:txBody>
          <a:bodyPr wrap="square">
            <a:spAutoFit/>
          </a:bodyPr>
          <a:lstStyle/>
          <a:p>
            <a:r>
              <a:rPr lang="en-US" sz="5400" b="1" dirty="0">
                <a:solidFill>
                  <a:srgbClr val="791B7B"/>
                </a:solidFill>
                <a:effectLst>
                  <a:outerShdw blurRad="50800" dist="38100" sx="105000" sy="105000" algn="l" rotWithShape="0">
                    <a:prstClr val="black">
                      <a:alpha val="40000"/>
                    </a:prstClr>
                  </a:outerShdw>
                  <a:reflection blurRad="6350" stA="50000" endA="300" endPos="50000" dist="29997" dir="5400000" sy="-100000" algn="bl" rotWithShape="0"/>
                </a:effectLst>
                <a:latin typeface="Vivaldi" panose="03020602050506090804" pitchFamily="66" charset="0"/>
              </a:rPr>
              <a:t>I heard the music as I entered the room, but all that was there was a violin, lay there on it's back on the bare floorboards.</a:t>
            </a:r>
            <a:endParaRPr lang="en-US" sz="5400" b="1" i="0" dirty="0">
              <a:solidFill>
                <a:srgbClr val="791B7B"/>
              </a:solidFill>
              <a:effectLst>
                <a:outerShdw blurRad="50800" dist="38100" sx="105000" sy="105000" algn="l" rotWithShape="0">
                  <a:prstClr val="black">
                    <a:alpha val="40000"/>
                  </a:prstClr>
                </a:outerShdw>
                <a:reflection blurRad="6350" stA="50000" endA="300" endPos="50000" dist="29997" dir="5400000" sy="-100000" algn="bl" rotWithShape="0"/>
              </a:effectLst>
              <a:latin typeface="Vivaldi" panose="03020602050506090804" pitchFamily="66" charset="0"/>
            </a:endParaRPr>
          </a:p>
        </p:txBody>
      </p:sp>
      <p:pic>
        <p:nvPicPr>
          <p:cNvPr id="15374" name="Picture 14" descr="http://pre01.deviantart.net/4957/th/pre/i/2012/018/9/f/violin_2_by_radroy_cs-d4mt6rv.jpg"/>
          <p:cNvPicPr>
            <a:picLocks noChangeAspect="1" noChangeArrowheads="1"/>
          </p:cNvPicPr>
          <p:nvPr/>
        </p:nvPicPr>
        <p:blipFill rotWithShape="1">
          <a:blip r:embed="rId2">
            <a:extLst>
              <a:ext uri="{28A0092B-C50C-407E-A947-70E740481C1C}">
                <a14:useLocalDpi xmlns:a14="http://schemas.microsoft.com/office/drawing/2010/main" val="0"/>
              </a:ext>
            </a:extLst>
          </a:blip>
          <a:srcRect t="7222" b="3055"/>
          <a:stretch/>
        </p:blipFill>
        <p:spPr bwMode="auto">
          <a:xfrm>
            <a:off x="7086600" y="0"/>
            <a:ext cx="5105400" cy="6871019"/>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0" y="5793801"/>
            <a:ext cx="7219950" cy="1077218"/>
          </a:xfrm>
          <a:prstGeom prst="rect">
            <a:avLst/>
          </a:prstGeom>
          <a:noFill/>
        </p:spPr>
        <p:txBody>
          <a:bodyPr wrap="square" rtlCol="0">
            <a:spAutoFit/>
          </a:bodyPr>
          <a:lstStyle/>
          <a:p>
            <a:r>
              <a:rPr lang="en-US" sz="3200" b="1" dirty="0" smtClean="0">
                <a:solidFill>
                  <a:schemeClr val="bg2">
                    <a:lumMod val="75000"/>
                  </a:schemeClr>
                </a:solidFill>
                <a:effectLst>
                  <a:outerShdw blurRad="50800" dist="38100" dir="2700000" algn="tl" rotWithShape="0">
                    <a:prstClr val="black">
                      <a:alpha val="40000"/>
                    </a:prstClr>
                  </a:outerShdw>
                </a:effectLst>
              </a:rPr>
              <a:t>In the writing journal tab in your binder, </a:t>
            </a:r>
            <a:r>
              <a:rPr lang="en-US" sz="3200" b="1" dirty="0" smtClean="0">
                <a:solidFill>
                  <a:schemeClr val="bg2">
                    <a:lumMod val="75000"/>
                  </a:schemeClr>
                </a:solidFill>
                <a:effectLst>
                  <a:outerShdw blurRad="50800" dist="38100" dir="2700000" algn="tl" rotWithShape="0">
                    <a:prstClr val="black">
                      <a:alpha val="40000"/>
                    </a:prstClr>
                  </a:outerShdw>
                </a:effectLst>
              </a:rPr>
              <a:t>copy the sentences and finish this story.</a:t>
            </a:r>
            <a:endParaRPr lang="en-US" sz="3200" b="1" dirty="0">
              <a:solidFill>
                <a:schemeClr val="bg2">
                  <a:lumMod val="75000"/>
                </a:schemeClr>
              </a:solidFill>
              <a:effectLst>
                <a:outerShdw blurRad="50800" dist="38100" dir="2700000" algn="tl" rotWithShape="0">
                  <a:prstClr val="black">
                    <a:alpha val="40000"/>
                  </a:prstClr>
                </a:outerShdw>
              </a:effectLst>
            </a:endParaRPr>
          </a:p>
        </p:txBody>
      </p:sp>
    </p:spTree>
    <p:extLst>
      <p:ext uri="{BB962C8B-B14F-4D97-AF65-F5344CB8AC3E}">
        <p14:creationId xmlns:p14="http://schemas.microsoft.com/office/powerpoint/2010/main" val="35030391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8" name="Picture 4" descr="http://gamepodunk.com/uploads/gallery/album_6/gallery_5_6_21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223883"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5940" y="0"/>
            <a:ext cx="4937060" cy="6001643"/>
          </a:xfrm>
          <a:prstGeom prst="rect">
            <a:avLst/>
          </a:prstGeom>
        </p:spPr>
        <p:txBody>
          <a:bodyPr wrap="square">
            <a:spAutoFit/>
          </a:bodyPr>
          <a:lstStyle/>
          <a:p>
            <a:r>
              <a:rPr lang="en-US" sz="4800" dirty="0">
                <a:solidFill>
                  <a:srgbClr val="166C31"/>
                </a:solidFill>
                <a:latin typeface="Imprint MT Shadow" panose="04020605060303030202" pitchFamily="82" charset="0"/>
              </a:rPr>
              <a:t>My dog's muddy paws tell me he has been to </a:t>
            </a:r>
            <a:r>
              <a:rPr lang="en-US" sz="4800" dirty="0" smtClean="0">
                <a:solidFill>
                  <a:srgbClr val="166C31"/>
                </a:solidFill>
                <a:latin typeface="Imprint MT Shadow" panose="04020605060303030202" pitchFamily="82" charset="0"/>
              </a:rPr>
              <a:t>the </a:t>
            </a:r>
            <a:r>
              <a:rPr lang="en-US" sz="4800" dirty="0">
                <a:solidFill>
                  <a:srgbClr val="166C31"/>
                </a:solidFill>
                <a:latin typeface="Imprint MT Shadow" panose="04020605060303030202" pitchFamily="82" charset="0"/>
              </a:rPr>
              <a:t>cemetery again. The footsteps in the hall tell me he has not returned </a:t>
            </a:r>
            <a:r>
              <a:rPr lang="en-US" sz="4800" dirty="0" smtClean="0">
                <a:solidFill>
                  <a:srgbClr val="166C31"/>
                </a:solidFill>
                <a:latin typeface="Imprint MT Shadow" panose="04020605060303030202" pitchFamily="82" charset="0"/>
              </a:rPr>
              <a:t>alone</a:t>
            </a:r>
            <a:r>
              <a:rPr lang="en-US" sz="4800" dirty="0">
                <a:solidFill>
                  <a:srgbClr val="166C31"/>
                </a:solidFill>
                <a:latin typeface="Imprint MT Shadow" panose="04020605060303030202" pitchFamily="82" charset="0"/>
              </a:rPr>
              <a:t>.</a:t>
            </a:r>
          </a:p>
        </p:txBody>
      </p:sp>
      <p:sp>
        <p:nvSpPr>
          <p:cNvPr id="5" name="TextBox 4"/>
          <p:cNvSpPr txBox="1"/>
          <p:nvPr/>
        </p:nvSpPr>
        <p:spPr>
          <a:xfrm>
            <a:off x="8382198" y="4795897"/>
            <a:ext cx="3857625" cy="2062103"/>
          </a:xfrm>
          <a:prstGeom prst="rect">
            <a:avLst/>
          </a:prstGeom>
          <a:noFill/>
        </p:spPr>
        <p:txBody>
          <a:bodyPr wrap="square" rtlCol="0">
            <a:spAutoFit/>
          </a:bodyPr>
          <a:lstStyle/>
          <a:p>
            <a:r>
              <a:rPr lang="en-US" sz="3200" b="1" dirty="0" smtClean="0">
                <a:solidFill>
                  <a:schemeClr val="bg2">
                    <a:lumMod val="75000"/>
                  </a:schemeClr>
                </a:solidFill>
                <a:effectLst>
                  <a:outerShdw blurRad="50800" dist="38100" dir="2700000" algn="tl" rotWithShape="0">
                    <a:prstClr val="black">
                      <a:alpha val="40000"/>
                    </a:prstClr>
                  </a:outerShdw>
                </a:effectLst>
              </a:rPr>
              <a:t>In the writing journal tab in your binder, </a:t>
            </a:r>
            <a:r>
              <a:rPr lang="en-US" sz="3200" b="1" dirty="0" smtClean="0">
                <a:solidFill>
                  <a:schemeClr val="bg2">
                    <a:lumMod val="75000"/>
                  </a:schemeClr>
                </a:solidFill>
                <a:effectLst>
                  <a:outerShdw blurRad="50800" dist="38100" dir="2700000" algn="tl" rotWithShape="0">
                    <a:prstClr val="black">
                      <a:alpha val="40000"/>
                    </a:prstClr>
                  </a:outerShdw>
                </a:effectLst>
              </a:rPr>
              <a:t>copy the sentences and finish this story.</a:t>
            </a:r>
            <a:endParaRPr lang="en-US" sz="3200" b="1" dirty="0">
              <a:solidFill>
                <a:schemeClr val="bg2">
                  <a:lumMod val="75000"/>
                </a:schemeClr>
              </a:solidFill>
              <a:effectLst>
                <a:outerShdw blurRad="50800" dist="38100" dir="2700000" algn="tl" rotWithShape="0">
                  <a:prstClr val="black">
                    <a:alpha val="40000"/>
                  </a:prstClr>
                </a:outerShdw>
              </a:effectLst>
            </a:endParaRPr>
          </a:p>
        </p:txBody>
      </p:sp>
    </p:spTree>
    <p:extLst>
      <p:ext uri="{BB962C8B-B14F-4D97-AF65-F5344CB8AC3E}">
        <p14:creationId xmlns:p14="http://schemas.microsoft.com/office/powerpoint/2010/main" val="18462558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https://stormofjay.files.wordpress.com/2015/09/old-rowboat-floating-on-a-foggy-lake-hd-wallpaper-33773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228850" y="0"/>
            <a:ext cx="9334500" cy="2308324"/>
          </a:xfrm>
          <a:prstGeom prst="rect">
            <a:avLst/>
          </a:prstGeom>
        </p:spPr>
        <p:txBody>
          <a:bodyPr wrap="square">
            <a:spAutoFit/>
          </a:bodyPr>
          <a:lstStyle/>
          <a:p>
            <a:r>
              <a:rPr lang="en-US" sz="3600" b="1" dirty="0" smtClean="0">
                <a:solidFill>
                  <a:srgbClr val="333333"/>
                </a:solidFill>
                <a:latin typeface="High Tower Text" panose="02040502050506030303" pitchFamily="18" charset="0"/>
              </a:rPr>
              <a:t>He floated in the rowboat under the moonlight. "The lake is so peaceful at night," he thought until he dipped his fingers in the water and something pulled him in.</a:t>
            </a:r>
            <a:endParaRPr lang="en-US" sz="3600" b="1" dirty="0">
              <a:latin typeface="High Tower Text" panose="02040502050506030303" pitchFamily="18" charset="0"/>
            </a:endParaRPr>
          </a:p>
        </p:txBody>
      </p:sp>
      <p:sp>
        <p:nvSpPr>
          <p:cNvPr id="4" name="TextBox 3"/>
          <p:cNvSpPr txBox="1"/>
          <p:nvPr/>
        </p:nvSpPr>
        <p:spPr>
          <a:xfrm>
            <a:off x="0" y="3429000"/>
            <a:ext cx="2838450" cy="3539430"/>
          </a:xfrm>
          <a:prstGeom prst="rect">
            <a:avLst/>
          </a:prstGeom>
          <a:noFill/>
        </p:spPr>
        <p:txBody>
          <a:bodyPr wrap="square" rtlCol="0">
            <a:spAutoFit/>
          </a:bodyPr>
          <a:lstStyle/>
          <a:p>
            <a:r>
              <a:rPr lang="en-US" sz="3200" b="1" dirty="0" smtClean="0">
                <a:solidFill>
                  <a:schemeClr val="bg2"/>
                </a:solidFill>
                <a:effectLst>
                  <a:outerShdw blurRad="50800" dist="38100" dir="2700000" algn="tl" rotWithShape="0">
                    <a:prstClr val="black">
                      <a:alpha val="40000"/>
                    </a:prstClr>
                  </a:outerShdw>
                </a:effectLst>
              </a:rPr>
              <a:t>In the writing journal tab in your binder, </a:t>
            </a:r>
            <a:r>
              <a:rPr lang="en-US" sz="3200" b="1" dirty="0" smtClean="0">
                <a:solidFill>
                  <a:schemeClr val="bg2"/>
                </a:solidFill>
                <a:effectLst>
                  <a:outerShdw blurRad="50800" dist="38100" dir="2700000" algn="tl" rotWithShape="0">
                    <a:prstClr val="black">
                      <a:alpha val="40000"/>
                    </a:prstClr>
                  </a:outerShdw>
                </a:effectLst>
              </a:rPr>
              <a:t>copy the sentences and finish this story.</a:t>
            </a:r>
            <a:endParaRPr lang="en-US" sz="3200" b="1" dirty="0">
              <a:solidFill>
                <a:schemeClr val="bg2"/>
              </a:solidFill>
              <a:effectLst>
                <a:outerShdw blurRad="50800" dist="38100" dir="2700000" algn="tl" rotWithShape="0">
                  <a:prstClr val="black">
                    <a:alpha val="40000"/>
                  </a:prstClr>
                </a:outerShdw>
              </a:effectLst>
            </a:endParaRPr>
          </a:p>
        </p:txBody>
      </p:sp>
    </p:spTree>
    <p:extLst>
      <p:ext uri="{BB962C8B-B14F-4D97-AF65-F5344CB8AC3E}">
        <p14:creationId xmlns:p14="http://schemas.microsoft.com/office/powerpoint/2010/main" val="13849147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913544"/>
            <a:ext cx="5619750" cy="1200329"/>
          </a:xfrm>
          <a:prstGeom prst="rect">
            <a:avLst/>
          </a:prstGeom>
        </p:spPr>
        <p:txBody>
          <a:bodyPr wrap="square">
            <a:spAutoFit/>
          </a:bodyPr>
          <a:lstStyle/>
          <a:p>
            <a:r>
              <a:rPr lang="en-US" i="1" dirty="0">
                <a:solidFill>
                  <a:srgbClr val="232323"/>
                </a:solidFill>
                <a:latin typeface="Droid Sans"/>
              </a:rPr>
              <a:t>I pressed the button on the remote again and again, but it was no use.  The TV just wouldn’t turn off.  And there was the face on the screen again, crying out to me.  The face of…</a:t>
            </a:r>
            <a:endParaRPr lang="en-US" dirty="0"/>
          </a:p>
        </p:txBody>
      </p:sp>
      <p:sp>
        <p:nvSpPr>
          <p:cNvPr id="3" name="Rectangle 2"/>
          <p:cNvSpPr/>
          <p:nvPr/>
        </p:nvSpPr>
        <p:spPr>
          <a:xfrm>
            <a:off x="0" y="5538222"/>
            <a:ext cx="5619750" cy="1200329"/>
          </a:xfrm>
          <a:prstGeom prst="rect">
            <a:avLst/>
          </a:prstGeom>
        </p:spPr>
        <p:txBody>
          <a:bodyPr wrap="square">
            <a:spAutoFit/>
          </a:bodyPr>
          <a:lstStyle/>
          <a:p>
            <a:r>
              <a:rPr lang="en-US" i="1" dirty="0">
                <a:solidFill>
                  <a:srgbClr val="232323"/>
                </a:solidFill>
                <a:latin typeface="Droid Sans"/>
              </a:rPr>
              <a:t>The hand burst up out of the soil, fingers twitching as they touched fresh air again for the first time in decades.  He was back and, this time, he was determined to…</a:t>
            </a:r>
            <a:endParaRPr lang="en-US" dirty="0"/>
          </a:p>
        </p:txBody>
      </p:sp>
      <p:sp>
        <p:nvSpPr>
          <p:cNvPr id="4" name="Rectangle 3"/>
          <p:cNvSpPr/>
          <p:nvPr/>
        </p:nvSpPr>
        <p:spPr>
          <a:xfrm>
            <a:off x="0" y="376645"/>
            <a:ext cx="5753100" cy="923330"/>
          </a:xfrm>
          <a:prstGeom prst="rect">
            <a:avLst/>
          </a:prstGeom>
        </p:spPr>
        <p:txBody>
          <a:bodyPr wrap="square">
            <a:spAutoFit/>
          </a:bodyPr>
          <a:lstStyle/>
          <a:p>
            <a:r>
              <a:rPr lang="en-US" dirty="0">
                <a:solidFill>
                  <a:srgbClr val="878787"/>
                </a:solidFill>
                <a:latin typeface="Arial" panose="020B0604020202020204" pitchFamily="34" charset="0"/>
              </a:rPr>
              <a:t>Everything stopped, people were stood like statues all around me, people in cars, men on bicycles, babies in prams all lifeless, frozen in time.</a:t>
            </a:r>
            <a:endParaRPr lang="en-US" dirty="0"/>
          </a:p>
        </p:txBody>
      </p:sp>
      <p:sp>
        <p:nvSpPr>
          <p:cNvPr id="7" name="Rectangle 6"/>
          <p:cNvSpPr/>
          <p:nvPr/>
        </p:nvSpPr>
        <p:spPr>
          <a:xfrm>
            <a:off x="6200774" y="1014863"/>
            <a:ext cx="5886450" cy="646331"/>
          </a:xfrm>
          <a:prstGeom prst="rect">
            <a:avLst/>
          </a:prstGeom>
        </p:spPr>
        <p:txBody>
          <a:bodyPr wrap="square">
            <a:spAutoFit/>
          </a:bodyPr>
          <a:lstStyle/>
          <a:p>
            <a:r>
              <a:rPr lang="en-US" dirty="0">
                <a:solidFill>
                  <a:srgbClr val="333333"/>
                </a:solidFill>
                <a:latin typeface="Helvetica" panose="020B0604020202020204" pitchFamily="34" charset="0"/>
              </a:rPr>
              <a:t>I'm not afraid of the cemetery. It's the only place the ghosts don't follow me.</a:t>
            </a:r>
            <a:endParaRPr lang="en-US" dirty="0"/>
          </a:p>
        </p:txBody>
      </p:sp>
      <p:sp>
        <p:nvSpPr>
          <p:cNvPr id="10" name="Rectangle 9"/>
          <p:cNvSpPr/>
          <p:nvPr/>
        </p:nvSpPr>
        <p:spPr>
          <a:xfrm>
            <a:off x="6200775" y="2011868"/>
            <a:ext cx="5984081" cy="923330"/>
          </a:xfrm>
          <a:prstGeom prst="rect">
            <a:avLst/>
          </a:prstGeom>
        </p:spPr>
        <p:txBody>
          <a:bodyPr wrap="square">
            <a:spAutoFit/>
          </a:bodyPr>
          <a:lstStyle/>
          <a:p>
            <a:r>
              <a:rPr lang="en-US" dirty="0">
                <a:solidFill>
                  <a:srgbClr val="333333"/>
                </a:solidFill>
                <a:latin typeface="Helvetica" panose="020B0604020202020204" pitchFamily="34" charset="0"/>
              </a:rPr>
              <a:t>The problem with sneaking out is that your parents have no idea where to look for you. By the time they find this cage you will not be alive.</a:t>
            </a:r>
            <a:endParaRPr lang="en-US" dirty="0"/>
          </a:p>
        </p:txBody>
      </p:sp>
      <p:sp>
        <p:nvSpPr>
          <p:cNvPr id="12" name="Rectangle 11"/>
          <p:cNvSpPr/>
          <p:nvPr/>
        </p:nvSpPr>
        <p:spPr>
          <a:xfrm>
            <a:off x="6103143" y="5538222"/>
            <a:ext cx="6081713" cy="923330"/>
          </a:xfrm>
          <a:prstGeom prst="rect">
            <a:avLst/>
          </a:prstGeom>
        </p:spPr>
        <p:txBody>
          <a:bodyPr wrap="square">
            <a:spAutoFit/>
          </a:bodyPr>
          <a:lstStyle/>
          <a:p>
            <a:r>
              <a:rPr lang="en-US" dirty="0">
                <a:solidFill>
                  <a:srgbClr val="333333"/>
                </a:solidFill>
                <a:latin typeface="Helvetica" panose="020B0604020202020204" pitchFamily="34" charset="0"/>
              </a:rPr>
              <a:t>Finally to his car he drove away from there as fast as he could. When he felt safe enough to breathe a voice from the backseat said, "Leaving so soon?"</a:t>
            </a:r>
            <a:endParaRPr lang="en-US" dirty="0"/>
          </a:p>
        </p:txBody>
      </p:sp>
      <p:sp>
        <p:nvSpPr>
          <p:cNvPr id="13" name="Rectangle 12"/>
          <p:cNvSpPr/>
          <p:nvPr/>
        </p:nvSpPr>
        <p:spPr>
          <a:xfrm>
            <a:off x="0" y="1596370"/>
            <a:ext cx="5619750" cy="1754326"/>
          </a:xfrm>
          <a:prstGeom prst="rect">
            <a:avLst/>
          </a:prstGeom>
        </p:spPr>
        <p:txBody>
          <a:bodyPr wrap="square">
            <a:spAutoFit/>
          </a:bodyPr>
          <a:lstStyle/>
          <a:p>
            <a:r>
              <a:rPr lang="en-US" dirty="0">
                <a:solidFill>
                  <a:srgbClr val="333333"/>
                </a:solidFill>
                <a:latin typeface="proxima-nova"/>
              </a:rPr>
              <a:t>We kept the cellar door locked. No one went down there. We were forbidden to. One day when I went by I smelled an odd, familiar smell, like something I hadn't smelled since I was little. The odor got stronger. Finally I got up the gumption to open the door and go down the rickety steps.</a:t>
            </a:r>
            <a:endParaRPr lang="en-US" dirty="0"/>
          </a:p>
        </p:txBody>
      </p:sp>
      <p:sp>
        <p:nvSpPr>
          <p:cNvPr id="14" name="Rectangle 13"/>
          <p:cNvSpPr/>
          <p:nvPr/>
        </p:nvSpPr>
        <p:spPr>
          <a:xfrm>
            <a:off x="6200775" y="3636545"/>
            <a:ext cx="5991225" cy="1477328"/>
          </a:xfrm>
          <a:prstGeom prst="rect">
            <a:avLst/>
          </a:prstGeom>
        </p:spPr>
        <p:txBody>
          <a:bodyPr wrap="square">
            <a:spAutoFit/>
          </a:bodyPr>
          <a:lstStyle/>
          <a:p>
            <a:r>
              <a:rPr lang="en-US" dirty="0">
                <a:solidFill>
                  <a:srgbClr val="333333"/>
                </a:solidFill>
                <a:latin typeface="proxima-nova"/>
              </a:rPr>
              <a:t>Tearing down a wall to build an addition to our home, I discovered a small narrow room hidden between the walls. We'd lived there for decades and never knew it was there. And what was in it gave me the shock of my life.</a:t>
            </a:r>
            <a:endParaRPr lang="en-US" dirty="0"/>
          </a:p>
        </p:txBody>
      </p:sp>
    </p:spTree>
    <p:extLst>
      <p:ext uri="{BB962C8B-B14F-4D97-AF65-F5344CB8AC3E}">
        <p14:creationId xmlns:p14="http://schemas.microsoft.com/office/powerpoint/2010/main" val="8984680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mitchster.com/wp-content/uploads/2008/05/20080501-0073.jpg"/>
          <p:cNvPicPr>
            <a:picLocks noChangeAspect="1" noChangeArrowheads="1"/>
          </p:cNvPicPr>
          <p:nvPr/>
        </p:nvPicPr>
        <p:blipFill rotWithShape="1">
          <a:blip r:embed="rId2">
            <a:extLst>
              <a:ext uri="{28A0092B-C50C-407E-A947-70E740481C1C}">
                <a14:useLocalDpi xmlns:a14="http://schemas.microsoft.com/office/drawing/2010/main" val="0"/>
              </a:ext>
            </a:extLst>
          </a:blip>
          <a:srcRect b="21149"/>
          <a:stretch/>
        </p:blipFill>
        <p:spPr bwMode="auto">
          <a:xfrm>
            <a:off x="-2" y="0"/>
            <a:ext cx="12192002"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3" y="4587765"/>
            <a:ext cx="12192000" cy="2270235"/>
          </a:xfrm>
        </p:spPr>
        <p:txBody>
          <a:bodyPr>
            <a:noAutofit/>
            <a:scene3d>
              <a:camera prst="orthographicFront"/>
              <a:lightRig rig="threePt" dir="t"/>
            </a:scene3d>
            <a:sp3d extrusionH="57150">
              <a:bevelT w="82550" h="38100" prst="coolSlant"/>
            </a:sp3d>
          </a:bodyPr>
          <a:lstStyle/>
          <a:p>
            <a:pPr marL="0" indent="0">
              <a:lnSpc>
                <a:spcPts val="9000"/>
              </a:lnSpc>
              <a:buNone/>
            </a:pPr>
            <a:r>
              <a:rPr lang="en-US" sz="6600" b="1" dirty="0" smtClean="0">
                <a:solidFill>
                  <a:srgbClr val="DDD802"/>
                </a:solidFill>
                <a:effectLst>
                  <a:outerShdw blurRad="38100" dist="38100" dir="2700000" algn="tl">
                    <a:srgbClr val="000000">
                      <a:alpha val="43137"/>
                    </a:srgbClr>
                  </a:outerShdw>
                </a:effectLst>
                <a:latin typeface="Chiller" panose="04020404031007020602" pitchFamily="82" charset="0"/>
              </a:rPr>
              <a:t>It was Halloween.  I was on my way home, when suddenly I got an eerie feeling…</a:t>
            </a:r>
            <a:endParaRPr lang="en-US" sz="6600" b="1" dirty="0">
              <a:solidFill>
                <a:srgbClr val="DDD802"/>
              </a:solidFill>
              <a:effectLst>
                <a:outerShdw blurRad="38100" dist="38100" dir="2700000" algn="tl">
                  <a:srgbClr val="000000">
                    <a:alpha val="43137"/>
                  </a:srgbClr>
                </a:outerShdw>
              </a:effectLst>
              <a:latin typeface="Chiller" panose="04020404031007020602" pitchFamily="82" charset="0"/>
            </a:endParaRPr>
          </a:p>
        </p:txBody>
      </p:sp>
      <p:sp>
        <p:nvSpPr>
          <p:cNvPr id="5" name="TextBox 4"/>
          <p:cNvSpPr txBox="1"/>
          <p:nvPr/>
        </p:nvSpPr>
        <p:spPr>
          <a:xfrm>
            <a:off x="-1" y="0"/>
            <a:ext cx="5391808" cy="1569660"/>
          </a:xfrm>
          <a:prstGeom prst="rect">
            <a:avLst/>
          </a:prstGeom>
          <a:noFill/>
        </p:spPr>
        <p:txBody>
          <a:bodyPr wrap="square" rtlCol="0">
            <a:spAutoFit/>
          </a:bodyPr>
          <a:lstStyle/>
          <a:p>
            <a:r>
              <a:rPr lang="en-US" sz="3200" b="1" dirty="0" smtClean="0">
                <a:solidFill>
                  <a:schemeClr val="bg2">
                    <a:lumMod val="90000"/>
                  </a:schemeClr>
                </a:solidFill>
                <a:effectLst>
                  <a:outerShdw blurRad="50800" dist="38100" dir="2700000" algn="tl" rotWithShape="0">
                    <a:prstClr val="black">
                      <a:alpha val="40000"/>
                    </a:prstClr>
                  </a:outerShdw>
                </a:effectLst>
              </a:rPr>
              <a:t>In the writing journal tab in your binder, </a:t>
            </a:r>
            <a:r>
              <a:rPr lang="en-US" sz="3200" b="1" dirty="0" smtClean="0">
                <a:solidFill>
                  <a:schemeClr val="bg2">
                    <a:lumMod val="90000"/>
                  </a:schemeClr>
                </a:solidFill>
                <a:effectLst>
                  <a:outerShdw blurRad="50800" dist="38100" dir="2700000" algn="tl" rotWithShape="0">
                    <a:prstClr val="black">
                      <a:alpha val="40000"/>
                    </a:prstClr>
                  </a:outerShdw>
                </a:effectLst>
              </a:rPr>
              <a:t>copy the sentences and finish this story.</a:t>
            </a:r>
            <a:endParaRPr lang="en-US" sz="3200" b="1" dirty="0">
              <a:solidFill>
                <a:schemeClr val="bg2">
                  <a:lumMod val="90000"/>
                </a:schemeClr>
              </a:solidFill>
              <a:effectLst>
                <a:outerShdw blurRad="50800" dist="38100" dir="2700000" algn="tl" rotWithShape="0">
                  <a:prstClr val="black">
                    <a:alpha val="40000"/>
                  </a:prstClr>
                </a:outerShdw>
              </a:effectLst>
            </a:endParaRPr>
          </a:p>
        </p:txBody>
      </p:sp>
    </p:spTree>
    <p:extLst>
      <p:ext uri="{BB962C8B-B14F-4D97-AF65-F5344CB8AC3E}">
        <p14:creationId xmlns:p14="http://schemas.microsoft.com/office/powerpoint/2010/main" val="40297515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feebleweed.files.wordpress.com/2008/11/scary-cemetary-at-night.jpg"/>
          <p:cNvPicPr>
            <a:picLocks noChangeAspect="1" noChangeArrowheads="1"/>
          </p:cNvPicPr>
          <p:nvPr/>
        </p:nvPicPr>
        <p:blipFill rotWithShape="1">
          <a:blip r:embed="rId2">
            <a:extLst>
              <a:ext uri="{28A0092B-C50C-407E-A947-70E740481C1C}">
                <a14:useLocalDpi xmlns:a14="http://schemas.microsoft.com/office/drawing/2010/main" val="0"/>
              </a:ext>
            </a:extLst>
          </a:blip>
          <a:srcRect b="12874"/>
          <a:stretch/>
        </p:blipFill>
        <p:spPr bwMode="auto">
          <a:xfrm>
            <a:off x="0" y="0"/>
            <a:ext cx="12192000" cy="68611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0" y="5386447"/>
            <a:ext cx="5659823" cy="1325563"/>
          </a:xfrm>
        </p:spPr>
        <p:txBody>
          <a:bodyPr>
            <a:noAutofit/>
          </a:bodyPr>
          <a:lstStyle/>
          <a:p>
            <a:pPr algn="ctr"/>
            <a:r>
              <a:rPr lang="en-US" sz="9600" b="1" dirty="0" smtClean="0">
                <a:solidFill>
                  <a:schemeClr val="bg1"/>
                </a:solidFill>
                <a:effectLst>
                  <a:glow rad="228600">
                    <a:srgbClr val="7030A0">
                      <a:alpha val="40000"/>
                    </a:srgbClr>
                  </a:glow>
                  <a:outerShdw blurRad="38100" dist="38100" dir="2700000" algn="tl">
                    <a:srgbClr val="000000">
                      <a:alpha val="43137"/>
                    </a:srgbClr>
                  </a:outerShdw>
                </a:effectLst>
                <a:latin typeface="Edwardian Script ITC" panose="030303020407070D0804" pitchFamily="66" charset="0"/>
              </a:rPr>
              <a:t>Write this story.</a:t>
            </a:r>
            <a:endParaRPr lang="en-US" sz="9600" b="1" dirty="0">
              <a:solidFill>
                <a:schemeClr val="bg1"/>
              </a:solidFill>
              <a:effectLst>
                <a:glow rad="228600">
                  <a:srgbClr val="7030A0">
                    <a:alpha val="40000"/>
                  </a:srgbClr>
                </a:glow>
                <a:outerShdw blurRad="38100" dist="38100" dir="2700000" algn="tl">
                  <a:srgbClr val="000000">
                    <a:alpha val="43137"/>
                  </a:srgbClr>
                </a:outerShdw>
              </a:effectLst>
              <a:latin typeface="Edwardian Script ITC" panose="030303020407070D0804" pitchFamily="66" charset="0"/>
            </a:endParaRPr>
          </a:p>
        </p:txBody>
      </p:sp>
      <p:sp>
        <p:nvSpPr>
          <p:cNvPr id="4" name="TextBox 3"/>
          <p:cNvSpPr txBox="1"/>
          <p:nvPr/>
        </p:nvSpPr>
        <p:spPr>
          <a:xfrm>
            <a:off x="7552943" y="0"/>
            <a:ext cx="4639057" cy="1077218"/>
          </a:xfrm>
          <a:prstGeom prst="rect">
            <a:avLst/>
          </a:prstGeom>
          <a:noFill/>
        </p:spPr>
        <p:txBody>
          <a:bodyPr wrap="square" rtlCol="0">
            <a:spAutoFit/>
          </a:bodyPr>
          <a:lstStyle/>
          <a:p>
            <a:pPr algn="r"/>
            <a:r>
              <a:rPr lang="en-US" sz="3200" b="1" dirty="0" smtClean="0">
                <a:solidFill>
                  <a:schemeClr val="bg2">
                    <a:lumMod val="90000"/>
                  </a:schemeClr>
                </a:solidFill>
                <a:effectLst>
                  <a:outerShdw blurRad="50800" dist="38100" dir="2700000" algn="tl" rotWithShape="0">
                    <a:prstClr val="black">
                      <a:alpha val="40000"/>
                    </a:prstClr>
                  </a:outerShdw>
                </a:effectLst>
              </a:rPr>
              <a:t>IN THE WRITING JOURNAL TAB IN YOUR BINDER</a:t>
            </a:r>
            <a:endParaRPr lang="en-US" sz="3200" b="1" dirty="0">
              <a:solidFill>
                <a:schemeClr val="bg2">
                  <a:lumMod val="90000"/>
                </a:schemeClr>
              </a:solidFill>
              <a:effectLst>
                <a:outerShdw blurRad="50800" dist="38100" dir="2700000" algn="tl" rotWithShape="0">
                  <a:prstClr val="black">
                    <a:alpha val="40000"/>
                  </a:prstClr>
                </a:outerShdw>
              </a:effectLst>
            </a:endParaRPr>
          </a:p>
        </p:txBody>
      </p:sp>
    </p:spTree>
    <p:extLst>
      <p:ext uri="{BB962C8B-B14F-4D97-AF65-F5344CB8AC3E}">
        <p14:creationId xmlns:p14="http://schemas.microsoft.com/office/powerpoint/2010/main" val="140577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descr="http://jenniferdukeslee.com/wp-content/uploads/2012/05/creepy-closet-doo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
            <a:ext cx="12191999" cy="685239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7561384" y="228603"/>
            <a:ext cx="4630615" cy="6594232"/>
          </a:xfrm>
        </p:spPr>
        <p:txBody>
          <a:bodyPr>
            <a:noAutofit/>
          </a:bodyPr>
          <a:lstStyle/>
          <a:p>
            <a:pPr algn="ctr">
              <a:lnSpc>
                <a:spcPct val="80000"/>
              </a:lnSpc>
            </a:pPr>
            <a:r>
              <a:rPr lang="en-US" sz="6600" b="1" dirty="0" smtClean="0">
                <a:solidFill>
                  <a:schemeClr val="bg2"/>
                </a:solidFill>
                <a:effectLst>
                  <a:glow rad="228600">
                    <a:schemeClr val="accent3">
                      <a:lumMod val="75000"/>
                      <a:alpha val="40000"/>
                    </a:schemeClr>
                  </a:glow>
                  <a:outerShdw blurRad="38100" dist="38100" dir="2700000" algn="tl">
                    <a:srgbClr val="000000">
                      <a:alpha val="43137"/>
                    </a:srgbClr>
                  </a:outerShdw>
                </a:effectLst>
                <a:latin typeface="Viner Hand ITC" panose="03070502030502020203" pitchFamily="66" charset="0"/>
              </a:rPr>
              <a:t>Something in the closet was making a strange noise, so I opened the door and…</a:t>
            </a:r>
            <a:endParaRPr lang="en-US" sz="6600" b="1" dirty="0">
              <a:solidFill>
                <a:schemeClr val="bg2"/>
              </a:solidFill>
              <a:effectLst>
                <a:glow rad="228600">
                  <a:schemeClr val="accent3">
                    <a:lumMod val="75000"/>
                    <a:alpha val="40000"/>
                  </a:schemeClr>
                </a:glow>
                <a:outerShdw blurRad="38100" dist="38100" dir="2700000" algn="tl">
                  <a:srgbClr val="000000">
                    <a:alpha val="43137"/>
                  </a:srgbClr>
                </a:outerShdw>
              </a:effectLst>
              <a:latin typeface="Viner Hand ITC" panose="03070502030502020203" pitchFamily="66" charset="0"/>
            </a:endParaRPr>
          </a:p>
        </p:txBody>
      </p:sp>
      <p:sp>
        <p:nvSpPr>
          <p:cNvPr id="7" name="TextBox 6"/>
          <p:cNvSpPr txBox="1"/>
          <p:nvPr/>
        </p:nvSpPr>
        <p:spPr>
          <a:xfrm>
            <a:off x="0" y="0"/>
            <a:ext cx="5391808" cy="1569660"/>
          </a:xfrm>
          <a:prstGeom prst="rect">
            <a:avLst/>
          </a:prstGeom>
          <a:noFill/>
        </p:spPr>
        <p:txBody>
          <a:bodyPr wrap="square" rtlCol="0">
            <a:spAutoFit/>
          </a:bodyPr>
          <a:lstStyle/>
          <a:p>
            <a:r>
              <a:rPr lang="en-US" sz="3200" b="1" dirty="0" smtClean="0">
                <a:solidFill>
                  <a:schemeClr val="bg2">
                    <a:lumMod val="90000"/>
                  </a:schemeClr>
                </a:solidFill>
                <a:effectLst>
                  <a:outerShdw blurRad="50800" dist="38100" dir="2700000" algn="tl" rotWithShape="0">
                    <a:prstClr val="black">
                      <a:alpha val="40000"/>
                    </a:prstClr>
                  </a:outerShdw>
                </a:effectLst>
              </a:rPr>
              <a:t>In the writing journal tab in your binder, </a:t>
            </a:r>
            <a:r>
              <a:rPr lang="en-US" sz="3200" b="1" dirty="0" smtClean="0">
                <a:solidFill>
                  <a:schemeClr val="bg2">
                    <a:lumMod val="90000"/>
                  </a:schemeClr>
                </a:solidFill>
                <a:effectLst>
                  <a:outerShdw blurRad="50800" dist="38100" dir="2700000" algn="tl" rotWithShape="0">
                    <a:prstClr val="black">
                      <a:alpha val="40000"/>
                    </a:prstClr>
                  </a:outerShdw>
                </a:effectLst>
              </a:rPr>
              <a:t>copy the sentences and finish this story.</a:t>
            </a:r>
            <a:endParaRPr lang="en-US" sz="3200" b="1" dirty="0">
              <a:solidFill>
                <a:schemeClr val="bg2">
                  <a:lumMod val="90000"/>
                </a:schemeClr>
              </a:solidFill>
              <a:effectLst>
                <a:outerShdw blurRad="50800" dist="38100" dir="2700000" algn="tl" rotWithShape="0">
                  <a:prstClr val="black">
                    <a:alpha val="40000"/>
                  </a:prstClr>
                </a:outerShdw>
              </a:effectLst>
            </a:endParaRPr>
          </a:p>
        </p:txBody>
      </p:sp>
    </p:spTree>
    <p:extLst>
      <p:ext uri="{BB962C8B-B14F-4D97-AF65-F5344CB8AC3E}">
        <p14:creationId xmlns:p14="http://schemas.microsoft.com/office/powerpoint/2010/main" val="11726920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s-media-cache-ak0.pinimg.com/736x/8f/1a/80/8f1a805287ca45b191c85bb31dde77c3.jpg"/>
          <p:cNvPicPr>
            <a:picLocks noChangeAspect="1" noChangeArrowheads="1"/>
          </p:cNvPicPr>
          <p:nvPr/>
        </p:nvPicPr>
        <p:blipFill rotWithShape="1">
          <a:blip r:embed="rId2">
            <a:extLst>
              <a:ext uri="{28A0092B-C50C-407E-A947-70E740481C1C}">
                <a14:useLocalDpi xmlns:a14="http://schemas.microsoft.com/office/drawing/2010/main" val="0"/>
              </a:ext>
            </a:extLst>
          </a:blip>
          <a:srcRect l="3913" t="21098" r="7638" b="20712"/>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0" y="0"/>
            <a:ext cx="12192000" cy="2040302"/>
          </a:xfrm>
          <a:prstGeom prst="rect">
            <a:avLst/>
          </a:prstGeom>
          <a:noFill/>
        </p:spPr>
        <p:txBody>
          <a:bodyPr wrap="square" rtlCol="0">
            <a:spAutoFit/>
          </a:bodyPr>
          <a:lstStyle/>
          <a:p>
            <a:pPr>
              <a:lnSpc>
                <a:spcPts val="5000"/>
              </a:lnSpc>
            </a:pPr>
            <a:r>
              <a:rPr lang="en-US" sz="4800" dirty="0" smtClean="0">
                <a:solidFill>
                  <a:srgbClr val="D2A000"/>
                </a:solidFill>
                <a:latin typeface="Blackadder ITC" panose="04020505051007020D02" pitchFamily="82" charset="0"/>
              </a:rPr>
              <a:t>She heard her mom call her name from downstairs, so she got up and started to head down.  As she got to the stairs, her mom pulled her into her room and said, “I heard that, too.”</a:t>
            </a:r>
            <a:endParaRPr lang="en-US" sz="4800" dirty="0">
              <a:solidFill>
                <a:srgbClr val="D2A000"/>
              </a:solidFill>
              <a:latin typeface="Blackadder ITC" panose="04020505051007020D02" pitchFamily="82" charset="0"/>
            </a:endParaRPr>
          </a:p>
        </p:txBody>
      </p:sp>
      <p:sp>
        <p:nvSpPr>
          <p:cNvPr id="6" name="TextBox 5"/>
          <p:cNvSpPr txBox="1"/>
          <p:nvPr/>
        </p:nvSpPr>
        <p:spPr>
          <a:xfrm>
            <a:off x="0" y="5288340"/>
            <a:ext cx="5391808" cy="1569660"/>
          </a:xfrm>
          <a:prstGeom prst="rect">
            <a:avLst/>
          </a:prstGeom>
          <a:noFill/>
        </p:spPr>
        <p:txBody>
          <a:bodyPr wrap="square" rtlCol="0">
            <a:spAutoFit/>
          </a:bodyPr>
          <a:lstStyle/>
          <a:p>
            <a:r>
              <a:rPr lang="en-US" sz="3200" b="1" dirty="0" smtClean="0">
                <a:solidFill>
                  <a:schemeClr val="bg2">
                    <a:lumMod val="90000"/>
                  </a:schemeClr>
                </a:solidFill>
                <a:effectLst>
                  <a:outerShdw blurRad="50800" dist="38100" dir="2700000" algn="tl" rotWithShape="0">
                    <a:prstClr val="black">
                      <a:alpha val="40000"/>
                    </a:prstClr>
                  </a:outerShdw>
                </a:effectLst>
              </a:rPr>
              <a:t>In the writing journal tab in your binder, </a:t>
            </a:r>
            <a:r>
              <a:rPr lang="en-US" sz="3200" b="1" dirty="0" smtClean="0">
                <a:solidFill>
                  <a:schemeClr val="bg2">
                    <a:lumMod val="90000"/>
                  </a:schemeClr>
                </a:solidFill>
                <a:effectLst>
                  <a:outerShdw blurRad="50800" dist="38100" dir="2700000" algn="tl" rotWithShape="0">
                    <a:prstClr val="black">
                      <a:alpha val="40000"/>
                    </a:prstClr>
                  </a:outerShdw>
                </a:effectLst>
              </a:rPr>
              <a:t>copy the sentences and finish this story.</a:t>
            </a:r>
            <a:endParaRPr lang="en-US" sz="3200" b="1" dirty="0">
              <a:solidFill>
                <a:schemeClr val="bg2">
                  <a:lumMod val="90000"/>
                </a:schemeClr>
              </a:solidFill>
              <a:effectLst>
                <a:outerShdw blurRad="50800" dist="38100" dir="2700000" algn="tl" rotWithShape="0">
                  <a:prstClr val="black">
                    <a:alpha val="40000"/>
                  </a:prstClr>
                </a:outerShdw>
              </a:effectLst>
            </a:endParaRPr>
          </a:p>
        </p:txBody>
      </p:sp>
    </p:spTree>
    <p:extLst>
      <p:ext uri="{BB962C8B-B14F-4D97-AF65-F5344CB8AC3E}">
        <p14:creationId xmlns:p14="http://schemas.microsoft.com/office/powerpoint/2010/main" val="25464540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93e9491-a863-4e7a-a2d5-9a79ab71d23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2" y="4763"/>
            <a:ext cx="12187238" cy="686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7552943" y="5780782"/>
            <a:ext cx="4639057" cy="1077218"/>
          </a:xfrm>
          <a:prstGeom prst="rect">
            <a:avLst/>
          </a:prstGeom>
          <a:noFill/>
        </p:spPr>
        <p:txBody>
          <a:bodyPr wrap="square" rtlCol="0">
            <a:spAutoFit/>
          </a:bodyPr>
          <a:lstStyle/>
          <a:p>
            <a:pPr algn="r"/>
            <a:r>
              <a:rPr lang="en-US" sz="3200" b="1" dirty="0" smtClean="0">
                <a:solidFill>
                  <a:schemeClr val="tx1">
                    <a:lumMod val="65000"/>
                    <a:lumOff val="35000"/>
                  </a:schemeClr>
                </a:solidFill>
                <a:effectLst>
                  <a:outerShdw blurRad="50800" dist="38100" dir="2700000" algn="tl" rotWithShape="0">
                    <a:prstClr val="black">
                      <a:alpha val="40000"/>
                    </a:prstClr>
                  </a:outerShdw>
                </a:effectLst>
              </a:rPr>
              <a:t>IN THE WRITING JOURNAL TAB IN YOUR BINDER</a:t>
            </a:r>
            <a:endParaRPr lang="en-US" sz="3200" b="1" dirty="0">
              <a:solidFill>
                <a:schemeClr val="tx1">
                  <a:lumMod val="65000"/>
                  <a:lumOff val="35000"/>
                </a:schemeClr>
              </a:solidFill>
              <a:effectLst>
                <a:outerShdw blurRad="50800" dist="38100" dir="2700000" algn="tl" rotWithShape="0">
                  <a:prstClr val="black">
                    <a:alpha val="40000"/>
                  </a:prstClr>
                </a:outerShdw>
              </a:effectLst>
            </a:endParaRPr>
          </a:p>
        </p:txBody>
      </p:sp>
    </p:spTree>
    <p:extLst>
      <p:ext uri="{BB962C8B-B14F-4D97-AF65-F5344CB8AC3E}">
        <p14:creationId xmlns:p14="http://schemas.microsoft.com/office/powerpoint/2010/main" val="3383776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http://t2.gstatic.com/images?q=tbn:ANd9GcSm0cZJ988xvALxmGDOeKcoVPIbwfJF22QqrmnuTCnHl5itPw-owg:thumbs.dreamstime.com/z/cat-photo-evil-stare-789368.jpg"/>
          <p:cNvPicPr>
            <a:picLocks noChangeAspect="1" noChangeArrowheads="1"/>
          </p:cNvPicPr>
          <p:nvPr/>
        </p:nvPicPr>
        <p:blipFill rotWithShape="1">
          <a:blip r:embed="rId2">
            <a:extLst>
              <a:ext uri="{28A0092B-C50C-407E-A947-70E740481C1C}">
                <a14:useLocalDpi xmlns:a14="http://schemas.microsoft.com/office/drawing/2010/main" val="0"/>
              </a:ext>
            </a:extLst>
          </a:blip>
          <a:srcRect b="11611"/>
          <a:stretch/>
        </p:blipFill>
        <p:spPr bwMode="auto">
          <a:xfrm>
            <a:off x="0" y="-1"/>
            <a:ext cx="12192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7513615" y="276262"/>
            <a:ext cx="4678385" cy="6581738"/>
          </a:xfrm>
          <a:prstGeom prst="rect">
            <a:avLst/>
          </a:prstGeom>
          <a:noFill/>
        </p:spPr>
        <p:txBody>
          <a:bodyPr wrap="square" rtlCol="0">
            <a:spAutoFit/>
          </a:bodyPr>
          <a:lstStyle/>
          <a:p>
            <a:pPr>
              <a:lnSpc>
                <a:spcPts val="4200"/>
              </a:lnSpc>
            </a:pPr>
            <a:r>
              <a:rPr lang="en-US" sz="4400" dirty="0" smtClean="0">
                <a:ln>
                  <a:solidFill>
                    <a:schemeClr val="tx1">
                      <a:lumMod val="85000"/>
                      <a:lumOff val="15000"/>
                    </a:schemeClr>
                  </a:solidFill>
                </a:ln>
                <a:solidFill>
                  <a:srgbClr val="C00000"/>
                </a:solidFill>
                <a:effectLst>
                  <a:reflection blurRad="114300" stA="60000" endA="900" endPos="58000" dir="5400000" sy="-100000" algn="bl" rotWithShape="0"/>
                </a:effectLst>
                <a:latin typeface="Elephant" panose="02020904090505020303" pitchFamily="18" charset="0"/>
              </a:rPr>
              <a:t>I always thought my cat had a staring problem- she always seemed fixated on my face.  Until one day, when I realized that she was always looking just behind me.  </a:t>
            </a:r>
            <a:endParaRPr lang="en-US" sz="4400" dirty="0">
              <a:ln>
                <a:solidFill>
                  <a:schemeClr val="tx1">
                    <a:lumMod val="85000"/>
                    <a:lumOff val="15000"/>
                  </a:schemeClr>
                </a:solidFill>
              </a:ln>
              <a:solidFill>
                <a:srgbClr val="C00000"/>
              </a:solidFill>
              <a:effectLst>
                <a:reflection blurRad="114300" stA="60000" endA="900" endPos="58000" dir="5400000" sy="-100000" algn="bl" rotWithShape="0"/>
              </a:effectLst>
              <a:latin typeface="Elephant" panose="02020904090505020303" pitchFamily="18" charset="0"/>
            </a:endParaRPr>
          </a:p>
        </p:txBody>
      </p:sp>
      <p:sp>
        <p:nvSpPr>
          <p:cNvPr id="6" name="TextBox 5"/>
          <p:cNvSpPr txBox="1"/>
          <p:nvPr/>
        </p:nvSpPr>
        <p:spPr>
          <a:xfrm>
            <a:off x="0" y="4795897"/>
            <a:ext cx="4191000" cy="2062103"/>
          </a:xfrm>
          <a:prstGeom prst="rect">
            <a:avLst/>
          </a:prstGeom>
          <a:noFill/>
        </p:spPr>
        <p:txBody>
          <a:bodyPr wrap="square" rtlCol="0">
            <a:spAutoFit/>
          </a:bodyPr>
          <a:lstStyle/>
          <a:p>
            <a:r>
              <a:rPr lang="en-US" sz="3200" b="1" dirty="0" smtClean="0">
                <a:solidFill>
                  <a:schemeClr val="bg2">
                    <a:lumMod val="25000"/>
                  </a:schemeClr>
                </a:solidFill>
                <a:effectLst>
                  <a:outerShdw blurRad="50800" dist="38100" dir="2700000" algn="tl" rotWithShape="0">
                    <a:prstClr val="black">
                      <a:alpha val="40000"/>
                    </a:prstClr>
                  </a:outerShdw>
                </a:effectLst>
              </a:rPr>
              <a:t>In the writing journal tab in your binder, </a:t>
            </a:r>
            <a:r>
              <a:rPr lang="en-US" sz="3200" b="1" dirty="0" smtClean="0">
                <a:solidFill>
                  <a:schemeClr val="bg2">
                    <a:lumMod val="25000"/>
                  </a:schemeClr>
                </a:solidFill>
                <a:effectLst>
                  <a:outerShdw blurRad="50800" dist="38100" dir="2700000" algn="tl" rotWithShape="0">
                    <a:prstClr val="black">
                      <a:alpha val="40000"/>
                    </a:prstClr>
                  </a:outerShdw>
                </a:effectLst>
              </a:rPr>
              <a:t>copy the sentences and finish this story.</a:t>
            </a:r>
            <a:endParaRPr lang="en-US" sz="3200" b="1" dirty="0">
              <a:solidFill>
                <a:schemeClr val="bg2">
                  <a:lumMod val="25000"/>
                </a:schemeClr>
              </a:solidFill>
              <a:effectLst>
                <a:outerShdw blurRad="50800" dist="38100" dir="2700000" algn="tl" rotWithShape="0">
                  <a:prstClr val="black">
                    <a:alpha val="40000"/>
                  </a:prstClr>
                </a:outerShdw>
              </a:effectLst>
            </a:endParaRPr>
          </a:p>
        </p:txBody>
      </p:sp>
    </p:spTree>
    <p:extLst>
      <p:ext uri="{BB962C8B-B14F-4D97-AF65-F5344CB8AC3E}">
        <p14:creationId xmlns:p14="http://schemas.microsoft.com/office/powerpoint/2010/main" val="32817744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Box 1"/>
          <p:cNvSpPr txBox="1"/>
          <p:nvPr/>
        </p:nvSpPr>
        <p:spPr>
          <a:xfrm>
            <a:off x="5875284" y="1123097"/>
            <a:ext cx="6316716" cy="5734903"/>
          </a:xfrm>
          <a:prstGeom prst="rect">
            <a:avLst/>
          </a:prstGeom>
          <a:noFill/>
        </p:spPr>
        <p:txBody>
          <a:bodyPr wrap="square" rtlCol="0">
            <a:spAutoFit/>
            <a:scene3d>
              <a:camera prst="orthographicFront"/>
              <a:lightRig rig="threePt" dir="t"/>
            </a:scene3d>
            <a:sp3d extrusionH="57150">
              <a:bevelT w="82550" h="38100" prst="coolSlant"/>
            </a:sp3d>
          </a:bodyPr>
          <a:lstStyle/>
          <a:p>
            <a:pPr>
              <a:lnSpc>
                <a:spcPts val="5500"/>
              </a:lnSpc>
            </a:pPr>
            <a:r>
              <a:rPr lang="en-US" sz="5400" b="1" dirty="0" smtClean="0">
                <a:ln>
                  <a:solidFill>
                    <a:srgbClr val="C00000"/>
                  </a:solidFill>
                </a:ln>
                <a:solidFill>
                  <a:schemeClr val="bg2">
                    <a:lumMod val="50000"/>
                  </a:schemeClr>
                </a:solidFill>
                <a:effectLst/>
                <a:latin typeface="Bodoni MT Black" panose="02070A03080606020203" pitchFamily="18" charset="0"/>
                <a:ea typeface="Batang" panose="02030600000101010101" pitchFamily="18" charset="-127"/>
              </a:rPr>
              <a:t>I woke up to hear knocking on the glass.  At first, I thought it was the window until I heard it come from the mirror again.</a:t>
            </a:r>
            <a:endParaRPr lang="en-US" sz="5400" b="1" dirty="0">
              <a:ln>
                <a:solidFill>
                  <a:srgbClr val="C00000"/>
                </a:solidFill>
              </a:ln>
              <a:solidFill>
                <a:schemeClr val="bg2">
                  <a:lumMod val="50000"/>
                </a:schemeClr>
              </a:solidFill>
              <a:effectLst/>
              <a:latin typeface="Bodoni MT Black" panose="02070A03080606020203" pitchFamily="18" charset="0"/>
              <a:ea typeface="Batang" panose="02030600000101010101" pitchFamily="18" charset="-127"/>
            </a:endParaRPr>
          </a:p>
        </p:txBody>
      </p:sp>
      <p:pic>
        <p:nvPicPr>
          <p:cNvPr id="5124" name="Picture 4" descr="https://s-media-cache-ak0.pinimg.com/236x/1e/97/21/1e97210e8af65ca92df38efa0fac92f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23099"/>
            <a:ext cx="5772150" cy="687272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181600" y="-14467"/>
            <a:ext cx="7010400" cy="1077218"/>
          </a:xfrm>
          <a:prstGeom prst="rect">
            <a:avLst/>
          </a:prstGeom>
          <a:noFill/>
        </p:spPr>
        <p:txBody>
          <a:bodyPr wrap="square" rtlCol="0">
            <a:spAutoFit/>
          </a:bodyPr>
          <a:lstStyle/>
          <a:p>
            <a:r>
              <a:rPr lang="en-US" sz="3200" b="1" dirty="0" smtClean="0">
                <a:solidFill>
                  <a:schemeClr val="bg2">
                    <a:lumMod val="90000"/>
                  </a:schemeClr>
                </a:solidFill>
                <a:effectLst>
                  <a:outerShdw blurRad="50800" dist="38100" dir="2700000" algn="tl" rotWithShape="0">
                    <a:prstClr val="black">
                      <a:alpha val="40000"/>
                    </a:prstClr>
                  </a:outerShdw>
                </a:effectLst>
              </a:rPr>
              <a:t>In the writing journal tab in your binder, </a:t>
            </a:r>
            <a:r>
              <a:rPr lang="en-US" sz="3200" b="1" dirty="0" smtClean="0">
                <a:solidFill>
                  <a:schemeClr val="bg2">
                    <a:lumMod val="90000"/>
                  </a:schemeClr>
                </a:solidFill>
                <a:effectLst>
                  <a:outerShdw blurRad="50800" dist="38100" dir="2700000" algn="tl" rotWithShape="0">
                    <a:prstClr val="black">
                      <a:alpha val="40000"/>
                    </a:prstClr>
                  </a:outerShdw>
                </a:effectLst>
              </a:rPr>
              <a:t>copy the sentences and finish this story.</a:t>
            </a:r>
            <a:endParaRPr lang="en-US" sz="3200" b="1" dirty="0">
              <a:solidFill>
                <a:schemeClr val="bg2">
                  <a:lumMod val="90000"/>
                </a:schemeClr>
              </a:solidFill>
              <a:effectLst>
                <a:outerShdw blurRad="50800" dist="38100" dir="2700000" algn="tl" rotWithShape="0">
                  <a:prstClr val="black">
                    <a:alpha val="40000"/>
                  </a:prstClr>
                </a:outerShdw>
              </a:effectLst>
            </a:endParaRPr>
          </a:p>
        </p:txBody>
      </p:sp>
    </p:spTree>
    <p:extLst>
      <p:ext uri="{BB962C8B-B14F-4D97-AF65-F5344CB8AC3E}">
        <p14:creationId xmlns:p14="http://schemas.microsoft.com/office/powerpoint/2010/main" val="31149043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ttp://emelski.files.wordpress.com/2013/11/greenglow.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7586" b="7242"/>
          <a:stretch/>
        </p:blipFill>
        <p:spPr bwMode="auto">
          <a:xfrm>
            <a:off x="-1" y="-133350"/>
            <a:ext cx="12192001" cy="699135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7552943" y="-133350"/>
            <a:ext cx="4639057" cy="1077218"/>
          </a:xfrm>
          <a:prstGeom prst="rect">
            <a:avLst/>
          </a:prstGeom>
          <a:noFill/>
        </p:spPr>
        <p:txBody>
          <a:bodyPr wrap="square" rtlCol="0">
            <a:spAutoFit/>
          </a:bodyPr>
          <a:lstStyle/>
          <a:p>
            <a:pPr algn="r"/>
            <a:r>
              <a:rPr lang="en-US" sz="3200" b="1" dirty="0" smtClean="0">
                <a:solidFill>
                  <a:schemeClr val="bg2">
                    <a:lumMod val="90000"/>
                  </a:schemeClr>
                </a:solidFill>
                <a:effectLst>
                  <a:outerShdw blurRad="50800" dist="38100" dir="2700000" algn="tl" rotWithShape="0">
                    <a:prstClr val="black">
                      <a:alpha val="40000"/>
                    </a:prstClr>
                  </a:outerShdw>
                </a:effectLst>
              </a:rPr>
              <a:t>IN THE WRITING JOURNAL TAB IN YOUR BINDER</a:t>
            </a:r>
            <a:endParaRPr lang="en-US" sz="3200" b="1" dirty="0">
              <a:solidFill>
                <a:schemeClr val="bg2">
                  <a:lumMod val="90000"/>
                </a:schemeClr>
              </a:solidFill>
              <a:effectLst>
                <a:outerShdw blurRad="50800" dist="38100" dir="2700000" algn="tl" rotWithShape="0">
                  <a:prstClr val="black">
                    <a:alpha val="40000"/>
                  </a:prstClr>
                </a:outerShdw>
              </a:effectLst>
            </a:endParaRPr>
          </a:p>
        </p:txBody>
      </p:sp>
      <p:sp>
        <p:nvSpPr>
          <p:cNvPr id="6" name="Title 1"/>
          <p:cNvSpPr txBox="1">
            <a:spLocks/>
          </p:cNvSpPr>
          <p:nvPr/>
        </p:nvSpPr>
        <p:spPr>
          <a:xfrm>
            <a:off x="2614421" y="5272147"/>
            <a:ext cx="7258050" cy="1325563"/>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b="1" dirty="0" smtClean="0">
                <a:solidFill>
                  <a:srgbClr val="92D050"/>
                </a:solidFill>
                <a:effectLst>
                  <a:glow rad="228600">
                    <a:srgbClr val="002060">
                      <a:alpha val="40000"/>
                    </a:srgbClr>
                  </a:glow>
                  <a:outerShdw blurRad="38100" dist="38100" dir="2700000" algn="tl">
                    <a:srgbClr val="000000">
                      <a:alpha val="43137"/>
                    </a:srgbClr>
                  </a:outerShdw>
                </a:effectLst>
                <a:latin typeface="Blackadder ITC" panose="04020505051007020D02" pitchFamily="82" charset="0"/>
              </a:rPr>
              <a:t>Write this story.</a:t>
            </a:r>
            <a:endParaRPr lang="en-US" sz="9600" b="1" dirty="0">
              <a:solidFill>
                <a:srgbClr val="92D050"/>
              </a:solidFill>
              <a:effectLst>
                <a:glow rad="228600">
                  <a:srgbClr val="002060">
                    <a:alpha val="40000"/>
                  </a:srgbClr>
                </a:glow>
                <a:outerShdw blurRad="38100" dist="38100" dir="2700000" algn="tl">
                  <a:srgbClr val="000000">
                    <a:alpha val="43137"/>
                  </a:srgbClr>
                </a:outerShdw>
              </a:effectLst>
              <a:latin typeface="Blackadder ITC" panose="04020505051007020D02" pitchFamily="82" charset="0"/>
            </a:endParaRPr>
          </a:p>
        </p:txBody>
      </p:sp>
    </p:spTree>
    <p:extLst>
      <p:ext uri="{BB962C8B-B14F-4D97-AF65-F5344CB8AC3E}">
        <p14:creationId xmlns:p14="http://schemas.microsoft.com/office/powerpoint/2010/main" val="388420899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700</TotalTime>
  <Words>796</Words>
  <Application>Microsoft Office PowerPoint</Application>
  <PresentationFormat>Widescreen</PresentationFormat>
  <Paragraphs>41</Paragraphs>
  <Slides>18</Slides>
  <Notes>0</Notes>
  <HiddenSlides>0</HiddenSlides>
  <MMClips>0</MMClips>
  <ScaleCrop>false</ScaleCrop>
  <HeadingPairs>
    <vt:vector size="6" baseType="variant">
      <vt:variant>
        <vt:lpstr>Fonts Used</vt:lpstr>
      </vt:variant>
      <vt:variant>
        <vt:i4>21</vt:i4>
      </vt:variant>
      <vt:variant>
        <vt:lpstr>Theme</vt:lpstr>
      </vt:variant>
      <vt:variant>
        <vt:i4>1</vt:i4>
      </vt:variant>
      <vt:variant>
        <vt:lpstr>Slide Titles</vt:lpstr>
      </vt:variant>
      <vt:variant>
        <vt:i4>18</vt:i4>
      </vt:variant>
    </vt:vector>
  </HeadingPairs>
  <TitlesOfParts>
    <vt:vector size="40" baseType="lpstr">
      <vt:lpstr>Batang</vt:lpstr>
      <vt:lpstr>Arabic Typesetting</vt:lpstr>
      <vt:lpstr>Arial</vt:lpstr>
      <vt:lpstr>Blackadder ITC</vt:lpstr>
      <vt:lpstr>Bodoni MT Black</vt:lpstr>
      <vt:lpstr>Calibri</vt:lpstr>
      <vt:lpstr>Calibri Light</vt:lpstr>
      <vt:lpstr>CG Times</vt:lpstr>
      <vt:lpstr>Chiller</vt:lpstr>
      <vt:lpstr>Droid Sans</vt:lpstr>
      <vt:lpstr>Edwardian Script ITC</vt:lpstr>
      <vt:lpstr>Elephant</vt:lpstr>
      <vt:lpstr>French Script MT</vt:lpstr>
      <vt:lpstr>Harrington</vt:lpstr>
      <vt:lpstr>Helvetica</vt:lpstr>
      <vt:lpstr>High Tower Text</vt:lpstr>
      <vt:lpstr>Imprint MT Shadow</vt:lpstr>
      <vt:lpstr>Kunstler Script</vt:lpstr>
      <vt:lpstr>proxima-nova</vt:lpstr>
      <vt:lpstr>Viner Hand ITC</vt:lpstr>
      <vt:lpstr>Vivaldi</vt:lpstr>
      <vt:lpstr>Office Theme</vt:lpstr>
      <vt:lpstr>Write a story that takes place in this house.</vt:lpstr>
      <vt:lpstr>PowerPoint Presentation</vt:lpstr>
      <vt:lpstr>Write this story.</vt:lpstr>
      <vt:lpstr>Something in the closet was making a strange noise, so I opened the door and…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NAFCS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Write a story that takes place in this house.</dc:title>
  <dc:creator>Brandi French</dc:creator>
  <cp:lastModifiedBy>Jessica S. Cook</cp:lastModifiedBy>
  <cp:revision>29</cp:revision>
  <cp:lastPrinted>2014-10-22T14:34:34Z</cp:lastPrinted>
  <dcterms:created xsi:type="dcterms:W3CDTF">2014-10-03T15:01:15Z</dcterms:created>
  <dcterms:modified xsi:type="dcterms:W3CDTF">2015-09-16T22:03:15Z</dcterms:modified>
</cp:coreProperties>
</file>